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1" r:id="rId14"/>
    <p:sldId id="290" r:id="rId15"/>
    <p:sldId id="291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300" r:id="rId28"/>
    <p:sldId id="285" r:id="rId29"/>
    <p:sldId id="292" r:id="rId30"/>
    <p:sldId id="293" r:id="rId31"/>
    <p:sldId id="269" r:id="rId32"/>
    <p:sldId id="270" r:id="rId33"/>
    <p:sldId id="286" r:id="rId34"/>
    <p:sldId id="289" r:id="rId35"/>
    <p:sldId id="287" r:id="rId36"/>
    <p:sldId id="288" r:id="rId37"/>
    <p:sldId id="265" r:id="rId38"/>
    <p:sldId id="272" r:id="rId39"/>
    <p:sldId id="27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68207" autoAdjust="0"/>
  </p:normalViewPr>
  <p:slideViewPr>
    <p:cSldViewPr snapToGrid="0" snapToObjects="1">
      <p:cViewPr varScale="1">
        <p:scale>
          <a:sx n="63" d="100"/>
          <a:sy n="63" d="100"/>
        </p:scale>
        <p:origin x="-24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3349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047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finally, here is an example on an image from an LST monte carlo simulation.</a:t>
            </a:r>
          </a:p>
          <a:p>
            <a:endParaRPr/>
          </a:p>
          <a:p>
            <a:r>
              <a:t>[Here] we have the image to filter</a:t>
            </a:r>
          </a:p>
          <a:p>
            <a:r>
              <a:t>[Here] is its representation in the wavelet transform space</a:t>
            </a:r>
          </a:p>
          <a:p>
            <a:r>
              <a:t>[Here] are the small scale, […] the medium scale, […] the large scale and the residual.</a:t>
            </a:r>
          </a:p>
          <a:p>
            <a:endParaRPr/>
          </a:p>
          <a:p>
            <a:r>
              <a:t>I highlighted in white the pixels that are kept after filtering in each scale.</a:t>
            </a:r>
          </a:p>
          <a:p>
            <a:endParaRPr/>
          </a:p>
          <a:p>
            <a:r>
              <a:t>And [here] the final result after inverting the transform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use several estimators to assess the performance of the image cleaning,</a:t>
            </a:r>
          </a:p>
          <a:p>
            <a:endParaRPr/>
          </a:p>
          <a:p>
            <a:r>
              <a:t>And among them,</a:t>
            </a:r>
          </a:p>
          <a:p>
            <a:r>
              <a:t>I use the error of the shower axis reconstruction on the image.</a:t>
            </a:r>
          </a:p>
          <a:p>
            <a:r>
              <a:t>It’s the difference between the angle of the shower computed from the “reference” image and the angle of the shower on the cleaned image…</a:t>
            </a:r>
          </a:p>
          <a:p>
            <a:endParaRPr/>
          </a:p>
          <a:p>
            <a:r>
              <a:t>So it’s the difference of those two angles…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7" name="Shape 5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</a:t>
            </a:r>
            <a:r>
              <a:rPr b="1"/>
              <a:t> SST-1M as an example (siilar results for all cameras)</a:t>
            </a:r>
          </a:p>
          <a:p>
            <a:r>
              <a:t>I looked performance on 2 populations,</a:t>
            </a:r>
          </a:p>
          <a:p>
            <a:r>
              <a:t>The left one contains faint showers</a:t>
            </a:r>
          </a:p>
          <a:p>
            <a:r>
              <a:t>And the right one contains bright showers</a:t>
            </a:r>
          </a:p>
          <a:p>
            <a:endParaRPr/>
          </a:p>
          <a:p>
            <a:r>
              <a:t>Plots at the bottom show the improvement ratio of wavelets compared to Tailcut</a:t>
            </a:r>
          </a:p>
          <a:p>
            <a:endParaRPr/>
          </a:p>
          <a:p>
            <a:r>
              <a:t>So, at this level, it seems quite good as…</a:t>
            </a:r>
          </a:p>
          <a:p>
            <a:r>
              <a:t>For faint showers (the plots on the left) wavelets have more images than tailcut with a precise reconstruction angle of showers and less than Tailcut with a bad reconstruction angle</a:t>
            </a:r>
          </a:p>
          <a:p>
            <a:endParaRPr/>
          </a:p>
          <a:p>
            <a:r>
              <a:t>For brighter showers (the plots on the right), Wavelets are bettor too…</a:t>
            </a:r>
          </a:p>
          <a:p>
            <a:r>
              <a:t>(if we cut at 200 PE -&gt; +30% instead +40%)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6" name="Shape 6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spcBef>
                <a:spcPts val="0"/>
              </a:spcBef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Note that all techniques here are tested against FULL monte-carlo sims (from shower particle, tracing the cherenkov light, optics, and electronics of the telescope). Not toy models.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3" name="Shape 6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t>… especially to detect faint noisy signal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… like the Inaf group in Italy                     (Fabio, Tino)</a:t>
            </a:r>
          </a:p>
          <a:p>
            <a:pPr marL="171450" lvl="1" indent="-171450">
              <a:buSzPct val="100000"/>
              <a:buFont typeface="Arial"/>
              <a:buChar char="•"/>
            </a:pPr>
            <a:r>
              <a:t>This work has developped a strong collaboration with the cosmostat team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0" name="Shape 7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5000"/>
              </a:lnSpc>
              <a:spcBef>
                <a:spcPts val="0"/>
              </a:spcBef>
              <a:buSzPct val="100000"/>
              <a:buFont typeface="Arial"/>
              <a:buChar char="•"/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here is our core team.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buSzPct val="100000"/>
              <a:buFont typeface="Arial"/>
              <a:buChar char="•"/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Here I am,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buSzPct val="100000"/>
              <a:buFont typeface="Arial"/>
              <a:buChar char="•"/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I'm not an astrophysicist,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buSzPct val="100000"/>
              <a:buFont typeface="Arial"/>
              <a:buChar char="•"/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I'm a computer scientist,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buSzPct val="100000"/>
              <a:buFont typeface="Arial"/>
              <a:buChar char="•"/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I've a PhD in mathematical optimization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buSzPct val="100000"/>
              <a:buFont typeface="Arial"/>
              <a:buChar char="•"/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and I mostly interact with Karl Kosack, Tino Michael, …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None/>
            </a:pPr>
            <a:r>
              <a:rPr lang="en-US" baseline="0" noProof="0" dirty="0" smtClean="0"/>
              <a:t>Wavelet transforms are probably easier to understand when they are compared to Fourier transform</a:t>
            </a:r>
          </a:p>
          <a:p>
            <a:pPr>
              <a:buFont typeface="Arial"/>
              <a:buNone/>
            </a:pPr>
            <a:r>
              <a:rPr lang="en-US" baseline="0" noProof="0" dirty="0" smtClean="0"/>
              <a:t>as certainly already know how Fourier transform filtering work:</a:t>
            </a:r>
          </a:p>
          <a:p>
            <a:pPr>
              <a:buFont typeface="Arial"/>
              <a:buNone/>
            </a:pPr>
            <a:endParaRPr lang="en-US" baseline="0" noProof="0" dirty="0" smtClean="0"/>
          </a:p>
          <a:p>
            <a:pPr>
              <a:buFont typeface="Arial"/>
              <a:buNone/>
            </a:pPr>
            <a:r>
              <a:rPr lang="en-US" baseline="0" noProof="0" dirty="0" smtClean="0"/>
              <a:t>[here] is a one dimension signal.</a:t>
            </a:r>
            <a:endParaRPr lang="en-US" noProof="0" dirty="0" smtClean="0"/>
          </a:p>
          <a:p>
            <a:pPr>
              <a:buFont typeface="Arial"/>
              <a:buNone/>
            </a:pPr>
            <a:endParaRPr lang="en-US" noProof="0" dirty="0" smtClean="0"/>
          </a:p>
          <a:p>
            <a:pPr>
              <a:buFont typeface="Arial"/>
              <a:buNone/>
            </a:pPr>
            <a:r>
              <a:rPr lang="en-US" noProof="0" dirty="0" smtClean="0"/>
              <a:t>With </a:t>
            </a:r>
            <a:r>
              <a:rPr lang="en-US" noProof="0" dirty="0" err="1" smtClean="0"/>
              <a:t>fourier</a:t>
            </a:r>
            <a:r>
              <a:rPr lang="en-US" noProof="0" dirty="0" smtClean="0"/>
              <a:t> transform,</a:t>
            </a:r>
          </a:p>
          <a:p>
            <a:pPr>
              <a:buFont typeface="Arial"/>
              <a:buNone/>
            </a:pPr>
            <a:r>
              <a:rPr lang="en-US" baseline="0" noProof="0" dirty="0" smtClean="0"/>
              <a:t>the i</a:t>
            </a:r>
            <a:r>
              <a:rPr lang="en-US" noProof="0" dirty="0" smtClean="0"/>
              <a:t>nput signal is converted to a weighted sum of sine and cosine at different frequencies </a:t>
            </a:r>
          </a:p>
          <a:p>
            <a:pPr>
              <a:buFont typeface="Arial"/>
              <a:buNone/>
            </a:pPr>
            <a:endParaRPr lang="en-US" noProof="0" dirty="0" smtClean="0"/>
          </a:p>
          <a:p>
            <a:pPr>
              <a:buFont typeface="Arial"/>
              <a:buNone/>
            </a:pPr>
            <a:r>
              <a:rPr lang="en-US" noProof="0" dirty="0" smtClean="0"/>
              <a:t>Threshold is applied on these weights\</a:t>
            </a:r>
          </a:p>
          <a:p>
            <a:pPr>
              <a:buFont typeface="Arial"/>
              <a:buNone/>
            </a:pPr>
            <a:r>
              <a:rPr lang="en-US" noProof="0" dirty="0" smtClean="0"/>
              <a:t>(figures in red)</a:t>
            </a:r>
          </a:p>
          <a:p>
            <a:pPr>
              <a:buFont typeface="Arial"/>
              <a:buNone/>
            </a:pPr>
            <a:r>
              <a:rPr lang="en-US" noProof="0" dirty="0" smtClean="0"/>
              <a:t>to remove some frequencies in the input signal</a:t>
            </a:r>
          </a:p>
          <a:p>
            <a:pPr>
              <a:buFont typeface="Arial"/>
              <a:buNone/>
            </a:pPr>
            <a:r>
              <a:rPr lang="en-US" noProof="0" dirty="0" smtClean="0"/>
              <a:t>(for instance we may want to remove only</a:t>
            </a:r>
            <a:r>
              <a:rPr lang="en-US" baseline="0" noProof="0" dirty="0" smtClean="0"/>
              <a:t> high or low frequencies</a:t>
            </a:r>
            <a:r>
              <a:rPr lang="en-US" noProof="0" dirty="0" smtClean="0"/>
              <a:t>)</a:t>
            </a:r>
          </a:p>
          <a:p>
            <a:pPr>
              <a:buFont typeface="Arial"/>
              <a:buNone/>
            </a:pPr>
            <a:endParaRPr lang="en-US" noProof="0" dirty="0" smtClean="0"/>
          </a:p>
          <a:p>
            <a:pPr>
              <a:buFont typeface="Arial"/>
              <a:buNone/>
            </a:pPr>
            <a:endParaRPr lang="en-US" noProof="0" dirty="0" smtClean="0"/>
          </a:p>
          <a:p>
            <a:pPr>
              <a:buFont typeface="Arial"/>
              <a:buNone/>
            </a:pPr>
            <a:endParaRPr lang="en-US" noProof="0" dirty="0" smtClean="0"/>
          </a:p>
          <a:p>
            <a:pPr>
              <a:buFont typeface="Arial"/>
              <a:buNone/>
            </a:pPr>
            <a:endParaRPr lang="en-US" noProof="0" dirty="0" smtClean="0"/>
          </a:p>
          <a:p>
            <a:pPr>
              <a:buFont typeface="Arial"/>
              <a:buNone/>
            </a:pPr>
            <a:r>
              <a:rPr lang="en-US" noProof="0" dirty="0" smtClean="0"/>
              <a:t>(e.g. high pass filter, low pass filter, ...) </a:t>
            </a:r>
          </a:p>
        </p:txBody>
      </p:sp>
    </p:spTree>
    <p:extLst>
      <p:ext uri="{BB962C8B-B14F-4D97-AF65-F5344CB8AC3E}">
        <p14:creationId xmlns:p14="http://schemas.microsoft.com/office/powerpoint/2010/main" val="2499416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None/>
            </a:pPr>
            <a:r>
              <a:rPr lang="en-US" noProof="0" dirty="0" smtClean="0"/>
              <a:t>With</a:t>
            </a:r>
            <a:r>
              <a:rPr lang="en-US" baseline="0" noProof="0" dirty="0" smtClean="0"/>
              <a:t> wavelet transform,</a:t>
            </a:r>
            <a:endParaRPr lang="en-US" noProof="0" dirty="0" smtClean="0"/>
          </a:p>
          <a:p>
            <a:pPr>
              <a:buFont typeface="Arial"/>
              <a:buNone/>
            </a:pPr>
            <a:r>
              <a:rPr lang="en-US" noProof="0" dirty="0" smtClean="0"/>
              <a:t>the</a:t>
            </a:r>
            <a:r>
              <a:rPr lang="en-US" baseline="0" noProof="0" dirty="0" smtClean="0"/>
              <a:t> i</a:t>
            </a:r>
            <a:r>
              <a:rPr lang="en-US" noProof="0" dirty="0" smtClean="0"/>
              <a:t>nput signal is converted to a weighted sum of these wavelet functions at different scales (dilate factor) and positions (translate factor) </a:t>
            </a:r>
          </a:p>
          <a:p>
            <a:pPr>
              <a:buFont typeface="Arial"/>
              <a:buNone/>
            </a:pPr>
            <a:endParaRPr lang="en-US" noProof="0" dirty="0" smtClean="0"/>
          </a:p>
          <a:p>
            <a:pPr>
              <a:buFont typeface="Arial"/>
              <a:buNone/>
            </a:pPr>
            <a:r>
              <a:rPr lang="en-US" noProof="0" dirty="0" smtClean="0"/>
              <a:t>Threshold is applied on these weights to remove locally (in space or time) some frequencies (or scales) in the input signal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5" name="Shape 3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This is an example on a 2D signal: an image.</a:t>
            </a:r>
          </a:p>
          <a:p>
            <a:endParaRPr dirty="0"/>
          </a:p>
          <a:p>
            <a:r>
              <a:rPr dirty="0"/>
              <a:t>The original image is there</a:t>
            </a:r>
          </a:p>
          <a:p>
            <a:endParaRPr dirty="0"/>
          </a:p>
          <a:p>
            <a:r>
              <a:rPr dirty="0"/>
              <a:t>And here are the components of the original image at several scales</a:t>
            </a:r>
          </a:p>
          <a:p>
            <a:endParaRPr dirty="0"/>
          </a:p>
          <a:p>
            <a:r>
              <a:rPr dirty="0"/>
              <a:t>Again, the idea is to do filtering on those scales.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r>
              <a:rPr dirty="0"/>
              <a:t>(photo: Robert Doisneau)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an example of the magic of wavelet filtering.</a:t>
            </a:r>
          </a:p>
          <a:p>
            <a:endParaRPr/>
          </a:p>
          <a:p>
            <a:r>
              <a:t>On the left is the original image and on the right the result after wavelet filtering.</a:t>
            </a:r>
          </a:p>
          <a:p>
            <a:endParaRPr/>
          </a:p>
          <a:p>
            <a:r>
              <a:t>Some parts of the medium scale has been removed to erase the cracks [here]</a:t>
            </a:r>
          </a:p>
          <a:p>
            <a:r>
              <a:t>without removing smaller and larger details.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t>Improve the sensitivity fo …</a:t>
            </a:r>
            <a:endParaRPr b="1"/>
          </a:p>
          <a:p>
            <a:pPr marL="171450" indent="-171450">
              <a:buSzPct val="100000"/>
              <a:buFont typeface="Arial"/>
              <a:buChar char="•"/>
            </a:pPr>
            <a:r>
              <a:t>The goal of our project is to make a working group on gamma ray technics in the astrophysics division in CEA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Increase collaboration with others related groups ; for instance we collaborate with …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Involve …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8" name="Shape 7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t>our project focus on two aspects for Cherenkov telescopes :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... and …</a:t>
            </a:r>
          </a:p>
          <a:p>
            <a:endParaRPr/>
          </a:p>
          <a:p>
            <a:pPr marL="171450" indent="-171450">
              <a:buSzPct val="100000"/>
              <a:buFont typeface="Arial"/>
              <a:buChar char="•"/>
            </a:pPr>
            <a:r>
              <a:t>for …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we want a better …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we want to improve PSF... that is to say we want to be able to detect fainter events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we also want to get a better real time discrimination between Hadrons and gamma rays in order to highly reduce the data volume that will be huge with CTA : 10Gb/s</a:t>
            </a:r>
          </a:p>
          <a:p>
            <a:endParaRPr/>
          </a:p>
          <a:p>
            <a:pPr marL="171450" indent="-171450">
              <a:buSzPct val="100000"/>
              <a:buFont typeface="Arial"/>
              <a:buChar char="•"/>
            </a:pPr>
            <a:r>
              <a:t>For transient detection, we have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…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It’s less sensitive to instrumental calibration             (these alterations are large scale effects)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order to reconstruct showers</a:t>
            </a:r>
          </a:p>
          <a:p>
            <a:r>
              <a:t>We first need to clean instruments images,</a:t>
            </a:r>
          </a:p>
          <a:p>
            <a:r>
              <a:t>That is to say to remove night sky background instrument’s electronic noise.</a:t>
            </a:r>
          </a:p>
          <a:p>
            <a:endParaRPr/>
          </a:p>
          <a:p>
            <a:r>
              <a:t>This is what I’m working on.</a:t>
            </a:r>
          </a:p>
          <a:p>
            <a:endParaRPr/>
          </a:p>
          <a:p>
            <a:r>
              <a:t>That’s important as improving image cleaning methods</a:t>
            </a:r>
          </a:p>
          <a:p>
            <a:r>
              <a:t>Can improve the accuracy of event reconstruction</a:t>
            </a:r>
          </a:p>
          <a:p>
            <a:r>
              <a:t>and thus it can improve the PSF and the sensibility of the observatory.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t>PSF = </a:t>
            </a:r>
            <a:r>
              <a:rPr b="1"/>
              <a:t>Point Spread Function</a:t>
            </a:r>
          </a:p>
          <a:p>
            <a:endParaRPr b="1"/>
          </a:p>
          <a:p>
            <a:endParaRPr b="1"/>
          </a:p>
          <a:p>
            <a:endParaRPr b="1"/>
          </a:p>
          <a:p>
            <a:endParaRPr b="1"/>
          </a:p>
          <a:p>
            <a:endParaRPr b="1"/>
          </a:p>
          <a:p>
            <a:endParaRPr b="1"/>
          </a:p>
          <a:p>
            <a:endParaRPr b="1"/>
          </a:p>
          <a:p>
            <a:endParaRPr b="1"/>
          </a:p>
          <a:p>
            <a:endParaRPr b="1"/>
          </a:p>
          <a:p>
            <a:endParaRPr b="1"/>
          </a:p>
          <a:p>
            <a:r>
              <a:t>My job is to improve the method used to remove Night Sky Background and Instrument Noise on instruments images</a:t>
            </a:r>
          </a:p>
          <a:p>
            <a:r>
              <a:t>In order to improve the accuracy of event reconstruction</a:t>
            </a:r>
          </a:p>
          <a:p>
            <a:r>
              <a:t>and thus improve the PSF and the sensibility of the observatory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t>Note: preserve pixel values, but distort images and pixel area.  Can un-transform to go back to original image after de-noising, however.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have similar results with SST-1M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420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have similar results with SST-1M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420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looked performance</a:t>
            </a:r>
            <a:r>
              <a:rPr lang="en-US" baseline="0" dirty="0" smtClean="0"/>
              <a:t> on 2 populations,</a:t>
            </a:r>
          </a:p>
          <a:p>
            <a:r>
              <a:rPr lang="en-US" baseline="0" dirty="0" smtClean="0"/>
              <a:t>The left one contains faint showers</a:t>
            </a:r>
          </a:p>
          <a:p>
            <a:r>
              <a:rPr lang="en-US" baseline="0" dirty="0" smtClean="0"/>
              <a:t>And the right one contains bright showers</a:t>
            </a:r>
          </a:p>
          <a:p>
            <a:endParaRPr lang="en-US" dirty="0" smtClean="0"/>
          </a:p>
          <a:p>
            <a:r>
              <a:rPr lang="en-US" dirty="0" smtClean="0"/>
              <a:t>Plot</a:t>
            </a:r>
            <a:r>
              <a:rPr lang="en-US" baseline="0" dirty="0" smtClean="0"/>
              <a:t>s a</a:t>
            </a:r>
            <a:r>
              <a:rPr lang="en-US" dirty="0" smtClean="0"/>
              <a:t>t the bottom show the improvement ratio of wavelets</a:t>
            </a:r>
            <a:r>
              <a:rPr lang="en-US" baseline="0" dirty="0" smtClean="0"/>
              <a:t> compared to </a:t>
            </a:r>
            <a:r>
              <a:rPr lang="en-US" baseline="0" dirty="0" err="1" smtClean="0"/>
              <a:t>Tailcut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So,</a:t>
            </a:r>
            <a:r>
              <a:rPr lang="en-US" baseline="0" dirty="0" smtClean="0"/>
              <a:t> </a:t>
            </a:r>
            <a:r>
              <a:rPr lang="en-US" dirty="0" smtClean="0"/>
              <a:t>at this</a:t>
            </a:r>
            <a:r>
              <a:rPr lang="en-US" baseline="0" dirty="0" smtClean="0"/>
              <a:t> level, it seems quite good as…</a:t>
            </a:r>
          </a:p>
          <a:p>
            <a:r>
              <a:rPr lang="en-US" baseline="0" dirty="0" smtClean="0"/>
              <a:t>For faint showers</a:t>
            </a:r>
            <a:r>
              <a:rPr lang="en-US" dirty="0" smtClean="0"/>
              <a:t> (the plots</a:t>
            </a:r>
            <a:r>
              <a:rPr lang="en-US" baseline="0" dirty="0" smtClean="0"/>
              <a:t> on the left</a:t>
            </a:r>
            <a:r>
              <a:rPr lang="en-US" dirty="0" smtClean="0"/>
              <a:t>)</a:t>
            </a:r>
            <a:r>
              <a:rPr lang="en-US" baseline="0" dirty="0" smtClean="0"/>
              <a:t> wavelets have more images than </a:t>
            </a:r>
            <a:r>
              <a:rPr lang="en-US" baseline="0" dirty="0" err="1" smtClean="0"/>
              <a:t>tailcut</a:t>
            </a:r>
            <a:r>
              <a:rPr lang="en-US" baseline="0" dirty="0" smtClean="0"/>
              <a:t> with a precise reconstruction angle of showers and less than </a:t>
            </a:r>
            <a:r>
              <a:rPr lang="en-US" baseline="0" dirty="0" err="1" smtClean="0"/>
              <a:t>Tailcut</a:t>
            </a:r>
            <a:r>
              <a:rPr lang="en-US" baseline="0" dirty="0" smtClean="0"/>
              <a:t> with a bad reconstruction angle</a:t>
            </a:r>
          </a:p>
          <a:p>
            <a:endParaRPr lang="en-US" baseline="0" dirty="0" smtClean="0"/>
          </a:p>
          <a:p>
            <a:r>
              <a:rPr lang="en-US" dirty="0" smtClean="0"/>
              <a:t>For brighter showers (the plots</a:t>
            </a:r>
            <a:r>
              <a:rPr lang="en-US" baseline="0" dirty="0" smtClean="0"/>
              <a:t> on the right</a:t>
            </a:r>
            <a:r>
              <a:rPr lang="en-US" dirty="0" smtClean="0"/>
              <a:t>), Wavelets are bettor too</a:t>
            </a:r>
            <a:r>
              <a:rPr lang="en-US" baseline="0" dirty="0" smtClean="0"/>
              <a:t>…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sz="1200" noProof="0" dirty="0" smtClean="0">
              <a:latin typeface="+mj-lt"/>
              <a:ea typeface="+mj-ea"/>
              <a:cs typeface="+mj-cs"/>
              <a:sym typeface="Calibri"/>
            </a:endParaRPr>
          </a:p>
          <a:p>
            <a:endParaRPr lang="en-US" sz="1200" noProof="0" dirty="0" smtClean="0">
              <a:latin typeface="+mj-lt"/>
              <a:ea typeface="+mj-ea"/>
              <a:cs typeface="+mj-cs"/>
              <a:sym typeface="Calibri"/>
            </a:endParaRPr>
          </a:p>
          <a:p>
            <a:r>
              <a:rPr lang="en-US" sz="1200" noProof="0" dirty="0" smtClean="0">
                <a:latin typeface="+mj-lt"/>
                <a:ea typeface="+mj-ea"/>
                <a:cs typeface="+mj-cs"/>
                <a:sym typeface="Calibri"/>
              </a:rPr>
              <a:t>(if we cut at 200 PE -&gt; +30% instead +40%)</a:t>
            </a:r>
          </a:p>
        </p:txBody>
      </p:sp>
    </p:spTree>
    <p:extLst>
      <p:ext uri="{BB962C8B-B14F-4D97-AF65-F5344CB8AC3E}">
        <p14:creationId xmlns:p14="http://schemas.microsoft.com/office/powerpoint/2010/main" val="3227934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t>So, as I said, we work on gamma ray observatories,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t>mainly on HESS and on CTA, the future big Cherenkov Telescope Array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spcBef>
                <a:spcPts val="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Can’t build a tracker in the atmosphere, so do this instead.</a:t>
            </a:r>
          </a:p>
          <a:p>
            <a:pPr>
              <a:lnSpc>
                <a:spcPct val="117999"/>
              </a:lnSpc>
              <a:spcBef>
                <a:spcPts val="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very sensitive photon detectors: PMTs or SiPMs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  <a:spcBef>
                <a:spcPts val="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lots of transverse momentum in hadron showers: rougher images, sub-showers.  Reject hadronic showers using their shape in the camera and (hopefully) lack of coherent origin position.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This image</a:t>
            </a:r>
            <a:r>
              <a:rPr lang="en-US" baseline="0" dirty="0" smtClean="0"/>
              <a:t> </a:t>
            </a:r>
            <a:r>
              <a:rPr lang="en-US" dirty="0" smtClean="0"/>
              <a:t>cleaning</a:t>
            </a:r>
            <a:r>
              <a:rPr lang="en-US" baseline="0" dirty="0" smtClean="0"/>
              <a:t> can be challenging as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Instruments images have different shapes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dynamic range is very large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showers are very bright and many showers are very faint</a:t>
            </a:r>
          </a:p>
          <a:p>
            <a:endParaRPr lang="en-US" dirty="0" smtClean="0"/>
          </a:p>
          <a:p>
            <a:r>
              <a:rPr lang="en-US" dirty="0" smtClean="0"/>
              <a:t>Faint showers have a very</a:t>
            </a:r>
            <a:r>
              <a:rPr lang="en-US" baseline="0" dirty="0" smtClean="0"/>
              <a:t> low signal to noise ratio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also the cleaning method has to preserve the features used to discriminate photons to hadrons</a:t>
            </a:r>
            <a:endParaRPr lang="en-US" dirty="0" smtClean="0"/>
          </a:p>
          <a:p>
            <a:pPr marL="0" indent="0">
              <a:buSzPct val="1000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t>The current method used to clean images in gamma ray observatory is very simple</a:t>
            </a:r>
          </a:p>
          <a:p>
            <a:pPr>
              <a:lnSpc>
                <a:spcPct val="150000"/>
              </a:lnSpc>
              <a:defRPr i="1"/>
            </a:pPr>
            <a:endParaRPr/>
          </a:p>
          <a:p>
            <a:pPr>
              <a:lnSpc>
                <a:spcPct val="150000"/>
              </a:lnSpc>
              <a:defRPr i="1"/>
            </a:pPr>
            <a:r>
              <a:t>In HESS this is the so called Tailcut algorithm,</a:t>
            </a:r>
          </a:p>
          <a:p>
            <a:pPr>
              <a:lnSpc>
                <a:spcPct val="150000"/>
              </a:lnSpc>
              <a:defRPr i="1"/>
            </a:pPr>
            <a:endParaRPr/>
          </a:p>
          <a:p>
            <a:pPr>
              <a:lnSpc>
                <a:spcPct val="150000"/>
              </a:lnSpc>
              <a:defRPr i="1"/>
            </a:pPr>
            <a:r>
              <a:t>It applies two thresholds on images to remove background noise</a:t>
            </a:r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r>
              <a:t>It keep pixels above a given threshold,</a:t>
            </a:r>
          </a:p>
          <a:p>
            <a:pPr>
              <a:lnSpc>
                <a:spcPct val="150000"/>
              </a:lnSpc>
            </a:pPr>
            <a:r>
              <a:t>and then it looks on the neighbors of those pixels and keep also those that are above a second threshold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t>Tailcut is fast and simple</a:t>
            </a:r>
          </a:p>
          <a:p>
            <a:pPr>
              <a:lnSpc>
                <a:spcPct val="150000"/>
              </a:lnSpc>
            </a:pPr>
            <a:r>
              <a:t>Good enough for bright showers</a:t>
            </a:r>
          </a:p>
          <a:p>
            <a:endParaRPr/>
          </a:p>
          <a:p>
            <a:r>
              <a:t>But as it applies a hard cut, it loses signal</a:t>
            </a:r>
          </a:p>
          <a:p>
            <a:endParaRPr/>
          </a:p>
          <a:p>
            <a:r>
              <a:t>It’s an issue for fainter showers (showers with less than 200PE)</a:t>
            </a:r>
          </a:p>
          <a:p>
            <a:endParaRPr/>
          </a:p>
          <a:p>
            <a:r>
              <a:t>Also tailcuts have difficulties to “find” faint showers in the image.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finally, here is an example on an image from an LST monte carlo simulation.</a:t>
            </a:r>
          </a:p>
          <a:p>
            <a:endParaRPr/>
          </a:p>
          <a:p>
            <a:r>
              <a:t>[Here] we have the image to filter</a:t>
            </a:r>
          </a:p>
          <a:p>
            <a:r>
              <a:t>[Here] is its representation in the wavelet transform space</a:t>
            </a:r>
          </a:p>
          <a:p>
            <a:r>
              <a:t>[Here] are the small scale, […] the medium scale, […] the large scale and the residual.</a:t>
            </a:r>
          </a:p>
          <a:p>
            <a:endParaRPr/>
          </a:p>
          <a:p>
            <a:r>
              <a:t>I highlighted in white the pixels that are kept after filtering in each scale.</a:t>
            </a:r>
          </a:p>
          <a:p>
            <a:endParaRPr/>
          </a:p>
          <a:p>
            <a:r>
              <a:t>And [here] the final result after inverting the transform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26022" y="6249999"/>
            <a:ext cx="165101" cy="184027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3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2.png" descr="image2.png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rcRect r="14746" b="32481"/>
          <a:stretch>
            <a:fillRect/>
          </a:stretch>
        </p:blipFill>
        <p:spPr>
          <a:xfrm>
            <a:off x="5743993" y="4256117"/>
            <a:ext cx="3409885" cy="263168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35"/>
          <p:cNvSpPr/>
          <p:nvPr/>
        </p:nvSpPr>
        <p:spPr>
          <a:xfrm>
            <a:off x="0" y="-4346"/>
            <a:ext cx="9144000" cy="685803"/>
          </a:xfrm>
          <a:prstGeom prst="rect">
            <a:avLst/>
          </a:prstGeom>
          <a:solidFill>
            <a:srgbClr val="FFFFFF"/>
          </a:solidFill>
          <a:ln>
            <a:solidFill>
              <a:srgbClr val="4A7EBB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0" name="image5.jpg" descr="image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9637" y="116549"/>
            <a:ext cx="3018665" cy="44401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0"/>
          <p:cNvSpPr/>
          <p:nvPr/>
        </p:nvSpPr>
        <p:spPr>
          <a:xfrm>
            <a:off x="129785" y="824193"/>
            <a:ext cx="8884430" cy="5734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7" y="0"/>
                </a:moveTo>
                <a:lnTo>
                  <a:pt x="20623" y="0"/>
                </a:lnTo>
                <a:cubicBezTo>
                  <a:pt x="21163" y="0"/>
                  <a:pt x="21600" y="664"/>
                  <a:pt x="21600" y="1484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484"/>
                </a:lnTo>
                <a:cubicBezTo>
                  <a:pt x="0" y="664"/>
                  <a:pt x="437" y="0"/>
                  <a:pt x="977" y="0"/>
                </a:cubicBezTo>
                <a:close/>
              </a:path>
            </a:pathLst>
          </a:custGeom>
          <a:solidFill>
            <a:srgbClr val="FFFFFF">
              <a:alpha val="89407"/>
            </a:srgbClr>
          </a:solidFill>
          <a:ln>
            <a:solidFill>
              <a:srgbClr val="4A7EBB"/>
            </a:solidFill>
            <a:beve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xfrm>
            <a:off x="608424" y="1029117"/>
            <a:ext cx="7730081" cy="5324514"/>
          </a:xfrm>
          <a:prstGeom prst="rect">
            <a:avLst/>
          </a:prstGeom>
        </p:spPr>
        <p:txBody>
          <a:bodyPr lIns="45718" tIns="45718" rIns="45718" bIns="45718"/>
          <a:lstStyle>
            <a:lvl1pPr marL="406400" indent="-406400">
              <a:spcBef>
                <a:spcPts val="600"/>
              </a:spcBef>
              <a:buFont typeface="Calibri"/>
              <a:buChar char="๏"/>
              <a:defRPr sz="2800" b="1"/>
            </a:lvl1pPr>
            <a:lvl2pPr marL="790575" indent="-333375">
              <a:spcBef>
                <a:spcPts val="600"/>
              </a:spcBef>
              <a:buFont typeface="Calibri"/>
              <a:buChar char="✴"/>
              <a:defRPr sz="2800">
                <a:solidFill>
                  <a:schemeClr val="accent1">
                    <a:satOff val="-4409"/>
                    <a:lumOff val="-10509"/>
                  </a:schemeClr>
                </a:solidFill>
              </a:defRPr>
            </a:lvl2pPr>
            <a:lvl3pPr marL="1234438" indent="-320038">
              <a:spcBef>
                <a:spcPts val="600"/>
              </a:spcBef>
              <a:buSzPct val="120000"/>
              <a:buFont typeface="Calibri"/>
              <a:defRPr sz="2800" i="1">
                <a:solidFill>
                  <a:schemeClr val="accent1">
                    <a:lumOff val="11862"/>
                  </a:schemeClr>
                </a:solidFill>
              </a:defRPr>
            </a:lvl3pPr>
            <a:lvl4pPr marL="1727200" indent="-355600">
              <a:spcBef>
                <a:spcPts val="600"/>
              </a:spcBef>
              <a:buSzPct val="70000"/>
              <a:buFont typeface="Calibri"/>
              <a:buChar char="➡"/>
              <a:defRPr sz="2800"/>
            </a:lvl4pPr>
            <a:lvl5pPr marL="2228850" indent="-400050">
              <a:spcBef>
                <a:spcPts val="600"/>
              </a:spcBef>
              <a:buSzPct val="80000"/>
              <a:buFont typeface="Calibri"/>
              <a:buChar char="□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12048" y="-6517"/>
            <a:ext cx="5687577" cy="69014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bevel/>
          </a:ln>
        </p:spPr>
        <p:txBody>
          <a:bodyPr lIns="45718" tIns="45718" rIns="45718" bIns="45718"/>
          <a:lstStyle>
            <a:lvl1pPr>
              <a:defRPr sz="3600" b="1">
                <a:solidFill>
                  <a:srgbClr val="0000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WP JE3 - Kosack/Acéro"/>
          <p:cNvSpPr txBox="1"/>
          <p:nvPr/>
        </p:nvSpPr>
        <p:spPr>
          <a:xfrm>
            <a:off x="168562" y="6538787"/>
            <a:ext cx="237756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rPr dirty="0"/>
              <a:t>WP JE3 </a:t>
            </a:r>
            <a:r>
              <a:rPr lang="fr-FR" dirty="0" smtClean="0"/>
              <a:t>–</a:t>
            </a:r>
            <a:r>
              <a:rPr dirty="0" smtClean="0"/>
              <a:t> Kosack</a:t>
            </a:r>
            <a:r>
              <a:rPr lang="en-US" dirty="0" smtClean="0"/>
              <a:t> </a:t>
            </a:r>
            <a:r>
              <a:rPr dirty="0" smtClean="0"/>
              <a:t>/</a:t>
            </a:r>
            <a:r>
              <a:rPr lang="en-US" dirty="0" smtClean="0"/>
              <a:t> Decock</a:t>
            </a:r>
            <a:endParaRPr dirty="0"/>
          </a:p>
        </p:txBody>
      </p:sp>
      <p:sp>
        <p:nvSpPr>
          <p:cNvPr id="25" name="Nov 2017"/>
          <p:cNvSpPr txBox="1"/>
          <p:nvPr/>
        </p:nvSpPr>
        <p:spPr>
          <a:xfrm>
            <a:off x="7084488" y="6507037"/>
            <a:ext cx="108272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Nov 2017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8874" y="6541904"/>
            <a:ext cx="316033" cy="30110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" name="2017 Scientific Committee"/>
          <p:cNvSpPr txBox="1"/>
          <p:nvPr/>
        </p:nvSpPr>
        <p:spPr>
          <a:xfrm>
            <a:off x="3636150" y="6538787"/>
            <a:ext cx="2307713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2017 Scientific Committee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"/>
          <p:cNvSpPr/>
          <p:nvPr/>
        </p:nvSpPr>
        <p:spPr>
          <a:xfrm>
            <a:off x="811063" y="1103158"/>
            <a:ext cx="7718327" cy="8"/>
          </a:xfrm>
          <a:prstGeom prst="line">
            <a:avLst/>
          </a:prstGeom>
          <a:ln w="25400">
            <a:solidFill>
              <a:srgbClr val="005C89"/>
            </a:solidFill>
            <a:miter lim="400000"/>
          </a:ln>
        </p:spPr>
        <p:txBody>
          <a:bodyPr lIns="0" tIns="0" rIns="0" bIns="0"/>
          <a:lstStyle/>
          <a:p>
            <a:pPr defTabSz="321468">
              <a:defRPr sz="800"/>
            </a:pPr>
            <a:endParaRPr/>
          </a:p>
        </p:txBody>
      </p:sp>
      <p:sp>
        <p:nvSpPr>
          <p:cNvPr id="35" name="Karl Kosack"/>
          <p:cNvSpPr txBox="1"/>
          <p:nvPr/>
        </p:nvSpPr>
        <p:spPr>
          <a:xfrm>
            <a:off x="7379479" y="6545460"/>
            <a:ext cx="1128534" cy="2946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400">
                <a:solidFill>
                  <a:srgbClr val="92929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t>Karl Kosack</a:t>
            </a:r>
          </a:p>
        </p:txBody>
      </p:sp>
      <p:sp>
        <p:nvSpPr>
          <p:cNvPr id="36" name="CTA Data processing"/>
          <p:cNvSpPr txBox="1"/>
          <p:nvPr/>
        </p:nvSpPr>
        <p:spPr>
          <a:xfrm>
            <a:off x="35718" y="6530082"/>
            <a:ext cx="4309579" cy="3254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defRPr sz="1400" b="1">
                <a:solidFill>
                  <a:srgbClr val="92929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t>CTA Data processing</a:t>
            </a:r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716351" y="75031"/>
            <a:ext cx="6401680" cy="873782"/>
          </a:xfrm>
          <a:prstGeom prst="rect">
            <a:avLst/>
          </a:prstGeom>
          <a:ln w="3175"/>
        </p:spPr>
        <p:txBody>
          <a:bodyPr lIns="35718" tIns="35718" rIns="35718" bIns="35718"/>
          <a:lstStyle>
            <a:lvl1pPr algn="l" defTabSz="410765">
              <a:defRPr sz="4000" b="1">
                <a:solidFill>
                  <a:srgbClr val="00214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696515" y="1330116"/>
            <a:ext cx="7947423" cy="4983174"/>
          </a:xfrm>
          <a:prstGeom prst="rect">
            <a:avLst/>
          </a:prstGeom>
          <a:ln w="3175"/>
        </p:spPr>
        <p:txBody>
          <a:bodyPr lIns="0" tIns="0" rIns="0" bIns="0" anchor="ctr"/>
          <a:lstStyle>
            <a:lvl1pPr marL="0" indent="0" defTabSz="410765">
              <a:spcBef>
                <a:spcPts val="1600"/>
              </a:spcBef>
              <a:buSzTx/>
              <a:buFontTx/>
              <a:buNone/>
              <a:defRPr sz="2800" b="1">
                <a:latin typeface="Fira Sans"/>
                <a:ea typeface="Fira Sans"/>
                <a:cs typeface="Fira Sans"/>
                <a:sym typeface="Fira Sans"/>
              </a:defRPr>
            </a:lvl1pPr>
            <a:lvl2pPr marL="973666" indent="-211666" defTabSz="410765">
              <a:spcBef>
                <a:spcPts val="1600"/>
              </a:spcBef>
              <a:buSzPct val="124000"/>
              <a:buFont typeface="Lucida Grande"/>
              <a:buChar char="‣"/>
              <a:defRPr sz="2400">
                <a:solidFill>
                  <a:srgbClr val="0096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443566" indent="-237066" defTabSz="410765">
              <a:spcBef>
                <a:spcPts val="400"/>
              </a:spcBef>
              <a:buSzPct val="171000"/>
              <a:buFontTx/>
              <a:buChar char="-"/>
              <a:defRPr sz="2400">
                <a:solidFill>
                  <a:srgbClr val="797979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0" indent="0" defTabSz="410765">
              <a:spcBef>
                <a:spcPts val="0"/>
              </a:spcBef>
              <a:buSzTx/>
              <a:buFont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lvl4pPr>
            <a:lvl5pPr marL="0" indent="900000" defTabSz="410765">
              <a:spcBef>
                <a:spcPts val="0"/>
              </a:spcBef>
              <a:buSzTx/>
              <a:buFontTx/>
              <a:buNone/>
              <a:defRPr sz="16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0904" y="6572250"/>
            <a:ext cx="253653" cy="244252"/>
          </a:xfrm>
          <a:prstGeom prst="rect">
            <a:avLst/>
          </a:prstGeom>
          <a:ln w="3175"/>
        </p:spPr>
        <p:txBody>
          <a:bodyPr lIns="35718" tIns="35718" rIns="35718" bIns="35718" anchor="t"/>
          <a:lstStyle>
            <a:lvl1pPr algn="ctr" defTabSz="410765">
              <a:defRPr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0" name="CTA_Logo_Template_RGB2.png" descr="CTA_Logo_Template_RGB2.png"/>
          <p:cNvPicPr>
            <a:picLocks noChangeAspect="1"/>
          </p:cNvPicPr>
          <p:nvPr/>
        </p:nvPicPr>
        <p:blipFill>
          <a:blip r:embed="rId2">
            <a:extLst/>
          </a:blip>
          <a:srcRect r="35173"/>
          <a:stretch>
            <a:fillRect/>
          </a:stretch>
        </p:blipFill>
        <p:spPr>
          <a:xfrm>
            <a:off x="7253788" y="122286"/>
            <a:ext cx="1380048" cy="833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xmlns:p14="http://schemas.microsoft.com/office/powerpoint/2010/main" spd="med"/>
  <p:txStyles>
    <p:title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"/><Relationship Id="rId7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1.ti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3.png"/><Relationship Id="rId6" Type="http://schemas.openxmlformats.org/officeDocument/2006/relationships/image" Target="../media/image44.gif"/><Relationship Id="rId7" Type="http://schemas.openxmlformats.org/officeDocument/2006/relationships/image" Target="../media/image45.gif"/><Relationship Id="rId8" Type="http://schemas.openxmlformats.org/officeDocument/2006/relationships/image" Target="../media/image46.gif"/><Relationship Id="rId9" Type="http://schemas.openxmlformats.org/officeDocument/2006/relationships/image" Target="../media/image47.gif"/><Relationship Id="rId10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image" Target="../media/image59.jpeg"/><Relationship Id="rId1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Relationship Id="rId3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6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154"/>
          <p:cNvSpPr txBox="1">
            <a:spLocks noGrp="1"/>
          </p:cNvSpPr>
          <p:nvPr>
            <p:ph type="body" idx="1"/>
          </p:nvPr>
        </p:nvSpPr>
        <p:spPr>
          <a:xfrm>
            <a:off x="471974" y="1029117"/>
            <a:ext cx="8200053" cy="415681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 defTabSz="434340">
              <a:spcBef>
                <a:spcPts val="500"/>
              </a:spcBef>
              <a:buSzTx/>
              <a:buNone/>
              <a:defRPr sz="3420">
                <a:solidFill>
                  <a:srgbClr val="376092"/>
                </a:solidFill>
              </a:defRPr>
            </a:pPr>
            <a:r>
              <a:rPr dirty="0"/>
              <a:t>Advanced Methods for Gamma Ray Science</a:t>
            </a:r>
          </a:p>
          <a:p>
            <a:pPr marL="0" indent="0" algn="ctr" defTabSz="434340">
              <a:spcBef>
                <a:spcPts val="500"/>
              </a:spcBef>
              <a:buSzTx/>
              <a:buNone/>
              <a:defRPr sz="2660"/>
            </a:pPr>
            <a:endParaRPr dirty="0"/>
          </a:p>
          <a:p>
            <a:pPr marL="0" indent="0" algn="ctr" defTabSz="434340">
              <a:spcBef>
                <a:spcPts val="500"/>
              </a:spcBef>
              <a:buSzTx/>
              <a:buNone/>
              <a:defRPr sz="2660" b="0"/>
            </a:pPr>
            <a:r>
              <a:rPr sz="3500" dirty="0" smtClean="0"/>
              <a:t>K.Kosack</a:t>
            </a:r>
            <a:r>
              <a:rPr lang="en-US" sz="3500" dirty="0" smtClean="0"/>
              <a:t> and J. </a:t>
            </a:r>
            <a:r>
              <a:rPr lang="en-US" sz="3500" dirty="0" err="1" smtClean="0"/>
              <a:t>Decock</a:t>
            </a:r>
            <a:endParaRPr sz="3500" b="1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5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Tino</a:t>
            </a:r>
            <a:r>
              <a:rPr lang="en-US" sz="15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MICHAEL, Thierry STOLARCZYK, </a:t>
            </a:r>
            <a:r>
              <a:rPr lang="en-US" sz="15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Fabio </a:t>
            </a:r>
            <a:r>
              <a:rPr lang="en-US" sz="15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ACERO, </a:t>
            </a:r>
            <a:r>
              <a:rPr lang="en-US" sz="1500" b="0" dirty="0"/>
              <a:t>Bruno </a:t>
            </a:r>
            <a:r>
              <a:rPr lang="en-US" sz="1500" b="0" dirty="0" err="1" smtClean="0"/>
              <a:t>Khélifi</a:t>
            </a:r>
            <a:r>
              <a:rPr lang="en-US" sz="1500" b="0" dirty="0" smtClean="0"/>
              <a:t>, </a:t>
            </a:r>
            <a:r>
              <a:rPr lang="en-US" sz="1500" b="0" dirty="0"/>
              <a:t>Sandrine </a:t>
            </a:r>
            <a:r>
              <a:rPr lang="en-US" sz="1500" b="0" dirty="0" err="1" smtClean="0"/>
              <a:t>Pires</a:t>
            </a:r>
            <a:r>
              <a:rPr lang="en-US" sz="15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5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David LANDRIU</a:t>
            </a:r>
          </a:p>
          <a:p>
            <a:pPr marL="0" indent="0" algn="ctr" defTabSz="434340">
              <a:spcBef>
                <a:spcPts val="500"/>
              </a:spcBef>
              <a:buSzTx/>
              <a:buNone/>
              <a:defRPr sz="2660"/>
            </a:pPr>
            <a:endParaRPr lang="en-US" sz="1800" dirty="0" smtClean="0"/>
          </a:p>
          <a:p>
            <a:pPr marL="0" indent="0" algn="ctr" defTabSz="434340">
              <a:spcBef>
                <a:spcPts val="500"/>
              </a:spcBef>
              <a:buSzTx/>
              <a:buNone/>
              <a:defRPr sz="2660"/>
            </a:pPr>
            <a:r>
              <a:rPr lang="en-US" sz="2200" b="0" i="1" dirty="0" smtClean="0"/>
              <a:t>Presented by F. </a:t>
            </a:r>
            <a:r>
              <a:rPr lang="en-US" sz="2200" b="0" i="1" dirty="0" err="1" smtClean="0"/>
              <a:t>Acero</a:t>
            </a:r>
            <a:endParaRPr lang="en-US" sz="2200" b="0" i="1" dirty="0" smtClean="0"/>
          </a:p>
          <a:p>
            <a:pPr marL="0" indent="0" algn="ctr" defTabSz="434340">
              <a:spcBef>
                <a:spcPts val="500"/>
              </a:spcBef>
              <a:buSzTx/>
              <a:buNone/>
              <a:defRPr sz="2660"/>
            </a:pPr>
            <a:endParaRPr sz="1800" i="1" dirty="0"/>
          </a:p>
          <a:p>
            <a:pPr marL="0" indent="0" algn="ctr" defTabSz="434340">
              <a:spcBef>
                <a:spcPts val="500"/>
              </a:spcBef>
              <a:buSzTx/>
              <a:buNone/>
              <a:defRPr sz="2660" b="0"/>
            </a:pPr>
            <a:r>
              <a:rPr dirty="0"/>
              <a:t>CEA Paris-Saclay – IRFU/Dap</a:t>
            </a:r>
          </a:p>
          <a:p>
            <a:pPr marL="0" indent="0" algn="ctr" defTabSz="434340">
              <a:spcBef>
                <a:spcPts val="500"/>
              </a:spcBef>
              <a:buSzTx/>
              <a:buNone/>
              <a:defRPr sz="1710"/>
            </a:pPr>
            <a:endParaRPr dirty="0"/>
          </a:p>
          <a:p>
            <a:pPr marL="0" indent="0" algn="ctr" defTabSz="434340">
              <a:spcBef>
                <a:spcPts val="500"/>
              </a:spcBef>
              <a:buSzTx/>
              <a:buNone/>
              <a:defRPr sz="2280" b="0"/>
            </a:pPr>
            <a:r>
              <a:rPr dirty="0"/>
              <a:t>November, 2017</a:t>
            </a:r>
          </a:p>
        </p:txBody>
      </p:sp>
      <p:sp>
        <p:nvSpPr>
          <p:cNvPr id="6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4821" y="6541904"/>
            <a:ext cx="210086" cy="30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71" name="Image 3" descr="Imag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2304" y="5371580"/>
            <a:ext cx="959702" cy="782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front-blazon-investissement_avenir.png" descr="front-blazon-investissement_avenir.png"/>
          <p:cNvPicPr>
            <a:picLocks noChangeAspect="1"/>
          </p:cNvPicPr>
          <p:nvPr/>
        </p:nvPicPr>
        <p:blipFill>
          <a:blip r:embed="rId4">
            <a:extLst/>
          </a:blip>
          <a:srcRect l="4362" t="3406" r="3624" b="4391"/>
          <a:stretch>
            <a:fillRect/>
          </a:stretch>
        </p:blipFill>
        <p:spPr>
          <a:xfrm>
            <a:off x="4129494" y="5371616"/>
            <a:ext cx="781204" cy="782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09" h="21188" extrusionOk="0">
                <a:moveTo>
                  <a:pt x="10270" y="1"/>
                </a:moveTo>
                <a:cubicBezTo>
                  <a:pt x="6227" y="84"/>
                  <a:pt x="2044" y="2682"/>
                  <a:pt x="634" y="6554"/>
                </a:cubicBezTo>
                <a:cubicBezTo>
                  <a:pt x="-1324" y="11931"/>
                  <a:pt x="1453" y="18883"/>
                  <a:pt x="6235" y="20572"/>
                </a:cubicBezTo>
                <a:cubicBezTo>
                  <a:pt x="9070" y="21574"/>
                  <a:pt x="12611" y="21335"/>
                  <a:pt x="14967" y="19982"/>
                </a:cubicBezTo>
                <a:cubicBezTo>
                  <a:pt x="18409" y="18004"/>
                  <a:pt x="20276" y="14216"/>
                  <a:pt x="19978" y="9830"/>
                </a:cubicBezTo>
                <a:cubicBezTo>
                  <a:pt x="19690" y="5586"/>
                  <a:pt x="17700" y="2497"/>
                  <a:pt x="14164" y="807"/>
                </a:cubicBezTo>
                <a:cubicBezTo>
                  <a:pt x="12955" y="230"/>
                  <a:pt x="11618" y="-26"/>
                  <a:pt x="10270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3" name="LogoUSPC.png" descr="LogoUSP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3503" y="5370068"/>
            <a:ext cx="1463594" cy="782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t="403" r="19"/>
          <a:stretch>
            <a:fillRect/>
          </a:stretch>
        </p:blipFill>
        <p:spPr>
          <a:xfrm>
            <a:off x="495787" y="5373091"/>
            <a:ext cx="1181101" cy="779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13115" y="0"/>
                </a:moveTo>
                <a:cubicBezTo>
                  <a:pt x="12182" y="53"/>
                  <a:pt x="11558" y="127"/>
                  <a:pt x="11460" y="209"/>
                </a:cubicBezTo>
                <a:cubicBezTo>
                  <a:pt x="11266" y="371"/>
                  <a:pt x="10558" y="732"/>
                  <a:pt x="9885" y="1010"/>
                </a:cubicBezTo>
                <a:cubicBezTo>
                  <a:pt x="8292" y="1669"/>
                  <a:pt x="5504" y="3875"/>
                  <a:pt x="4035" y="5631"/>
                </a:cubicBezTo>
                <a:cubicBezTo>
                  <a:pt x="3036" y="6826"/>
                  <a:pt x="749" y="10734"/>
                  <a:pt x="907" y="10977"/>
                </a:cubicBezTo>
                <a:cubicBezTo>
                  <a:pt x="1121" y="11306"/>
                  <a:pt x="2336" y="10002"/>
                  <a:pt x="3005" y="8727"/>
                </a:cubicBezTo>
                <a:cubicBezTo>
                  <a:pt x="4100" y="6640"/>
                  <a:pt x="4615" y="5968"/>
                  <a:pt x="4790" y="6400"/>
                </a:cubicBezTo>
                <a:cubicBezTo>
                  <a:pt x="4867" y="6588"/>
                  <a:pt x="4802" y="6978"/>
                  <a:pt x="4652" y="7256"/>
                </a:cubicBezTo>
                <a:cubicBezTo>
                  <a:pt x="4417" y="7692"/>
                  <a:pt x="4428" y="7712"/>
                  <a:pt x="4710" y="7464"/>
                </a:cubicBezTo>
                <a:cubicBezTo>
                  <a:pt x="4890" y="7307"/>
                  <a:pt x="5437" y="6423"/>
                  <a:pt x="5930" y="5500"/>
                </a:cubicBezTo>
                <a:cubicBezTo>
                  <a:pt x="6422" y="4576"/>
                  <a:pt x="6921" y="3845"/>
                  <a:pt x="7033" y="3875"/>
                </a:cubicBezTo>
                <a:cubicBezTo>
                  <a:pt x="7145" y="3905"/>
                  <a:pt x="7236" y="4612"/>
                  <a:pt x="7236" y="5445"/>
                </a:cubicBezTo>
                <a:cubicBezTo>
                  <a:pt x="7236" y="6524"/>
                  <a:pt x="7352" y="7153"/>
                  <a:pt x="7643" y="7640"/>
                </a:cubicBezTo>
                <a:cubicBezTo>
                  <a:pt x="9021" y="9952"/>
                  <a:pt x="11641" y="9642"/>
                  <a:pt x="12803" y="7025"/>
                </a:cubicBezTo>
                <a:cubicBezTo>
                  <a:pt x="13189" y="6156"/>
                  <a:pt x="13268" y="5649"/>
                  <a:pt x="13195" y="4468"/>
                </a:cubicBezTo>
                <a:cubicBezTo>
                  <a:pt x="13145" y="3658"/>
                  <a:pt x="12944" y="2737"/>
                  <a:pt x="12752" y="2415"/>
                </a:cubicBezTo>
                <a:cubicBezTo>
                  <a:pt x="12338" y="1720"/>
                  <a:pt x="12640" y="1271"/>
                  <a:pt x="13210" y="1734"/>
                </a:cubicBezTo>
                <a:cubicBezTo>
                  <a:pt x="13825" y="2234"/>
                  <a:pt x="15061" y="4472"/>
                  <a:pt x="15206" y="5346"/>
                </a:cubicBezTo>
                <a:cubicBezTo>
                  <a:pt x="15430" y="6703"/>
                  <a:pt x="15145" y="9334"/>
                  <a:pt x="14596" y="10977"/>
                </a:cubicBezTo>
                <a:lnTo>
                  <a:pt x="14081" y="12536"/>
                </a:lnTo>
                <a:lnTo>
                  <a:pt x="14603" y="12734"/>
                </a:lnTo>
                <a:cubicBezTo>
                  <a:pt x="14893" y="12844"/>
                  <a:pt x="15152" y="12894"/>
                  <a:pt x="15177" y="12843"/>
                </a:cubicBezTo>
                <a:cubicBezTo>
                  <a:pt x="15471" y="12234"/>
                  <a:pt x="15945" y="9613"/>
                  <a:pt x="16040" y="8068"/>
                </a:cubicBezTo>
                <a:cubicBezTo>
                  <a:pt x="16196" y="5545"/>
                  <a:pt x="15758" y="3708"/>
                  <a:pt x="14661" y="2283"/>
                </a:cubicBezTo>
                <a:cubicBezTo>
                  <a:pt x="13451" y="711"/>
                  <a:pt x="14025" y="366"/>
                  <a:pt x="15990" y="1482"/>
                </a:cubicBezTo>
                <a:cubicBezTo>
                  <a:pt x="18144" y="2705"/>
                  <a:pt x="19531" y="5760"/>
                  <a:pt x="19880" y="10044"/>
                </a:cubicBezTo>
                <a:cubicBezTo>
                  <a:pt x="20003" y="11557"/>
                  <a:pt x="19982" y="11679"/>
                  <a:pt x="19524" y="11943"/>
                </a:cubicBezTo>
                <a:cubicBezTo>
                  <a:pt x="19153" y="12157"/>
                  <a:pt x="18753" y="13157"/>
                  <a:pt x="17891" y="16049"/>
                </a:cubicBezTo>
                <a:cubicBezTo>
                  <a:pt x="17265" y="18149"/>
                  <a:pt x="16649" y="19869"/>
                  <a:pt x="16519" y="19869"/>
                </a:cubicBezTo>
                <a:cubicBezTo>
                  <a:pt x="16390" y="19869"/>
                  <a:pt x="15955" y="18749"/>
                  <a:pt x="15554" y="17388"/>
                </a:cubicBezTo>
                <a:cubicBezTo>
                  <a:pt x="14723" y="14565"/>
                  <a:pt x="14433" y="13984"/>
                  <a:pt x="13979" y="14248"/>
                </a:cubicBezTo>
                <a:cubicBezTo>
                  <a:pt x="13712" y="14404"/>
                  <a:pt x="13652" y="15039"/>
                  <a:pt x="13652" y="18003"/>
                </a:cubicBezTo>
                <a:lnTo>
                  <a:pt x="13652" y="21570"/>
                </a:lnTo>
                <a:lnTo>
                  <a:pt x="14248" y="21570"/>
                </a:lnTo>
                <a:lnTo>
                  <a:pt x="14313" y="18859"/>
                </a:lnTo>
                <a:cubicBezTo>
                  <a:pt x="14345" y="17370"/>
                  <a:pt x="14441" y="16158"/>
                  <a:pt x="14531" y="16158"/>
                </a:cubicBezTo>
                <a:cubicBezTo>
                  <a:pt x="14620" y="16158"/>
                  <a:pt x="15044" y="17336"/>
                  <a:pt x="15474" y="18782"/>
                </a:cubicBezTo>
                <a:lnTo>
                  <a:pt x="16258" y="21416"/>
                </a:lnTo>
                <a:lnTo>
                  <a:pt x="16744" y="21427"/>
                </a:lnTo>
                <a:lnTo>
                  <a:pt x="17819" y="17981"/>
                </a:lnTo>
                <a:cubicBezTo>
                  <a:pt x="18469" y="15904"/>
                  <a:pt x="19032" y="14485"/>
                  <a:pt x="19154" y="14600"/>
                </a:cubicBezTo>
                <a:cubicBezTo>
                  <a:pt x="19278" y="14716"/>
                  <a:pt x="19365" y="16186"/>
                  <a:pt x="19365" y="18178"/>
                </a:cubicBezTo>
                <a:lnTo>
                  <a:pt x="19365" y="21515"/>
                </a:lnTo>
                <a:lnTo>
                  <a:pt x="19960" y="21526"/>
                </a:lnTo>
                <a:lnTo>
                  <a:pt x="20018" y="17772"/>
                </a:lnTo>
                <a:cubicBezTo>
                  <a:pt x="20066" y="14584"/>
                  <a:pt x="20123" y="14005"/>
                  <a:pt x="20381" y="14106"/>
                </a:cubicBezTo>
                <a:cubicBezTo>
                  <a:pt x="20549" y="14171"/>
                  <a:pt x="20891" y="14298"/>
                  <a:pt x="21143" y="14380"/>
                </a:cubicBezTo>
                <a:lnTo>
                  <a:pt x="21600" y="14523"/>
                </a:lnTo>
                <a:cubicBezTo>
                  <a:pt x="21584" y="11736"/>
                  <a:pt x="21513" y="9474"/>
                  <a:pt x="21426" y="9331"/>
                </a:cubicBezTo>
                <a:cubicBezTo>
                  <a:pt x="21327" y="9169"/>
                  <a:pt x="21131" y="8485"/>
                  <a:pt x="20990" y="7805"/>
                </a:cubicBezTo>
                <a:cubicBezTo>
                  <a:pt x="20245" y="4201"/>
                  <a:pt x="18316" y="1478"/>
                  <a:pt x="15953" y="703"/>
                </a:cubicBezTo>
                <a:cubicBezTo>
                  <a:pt x="15590" y="583"/>
                  <a:pt x="15241" y="355"/>
                  <a:pt x="15177" y="198"/>
                </a:cubicBezTo>
                <a:cubicBezTo>
                  <a:pt x="15144" y="118"/>
                  <a:pt x="14375" y="50"/>
                  <a:pt x="13115" y="0"/>
                </a:cubicBezTo>
                <a:close/>
                <a:moveTo>
                  <a:pt x="10640" y="1197"/>
                </a:moveTo>
                <a:cubicBezTo>
                  <a:pt x="11138" y="1211"/>
                  <a:pt x="11626" y="1455"/>
                  <a:pt x="12034" y="1976"/>
                </a:cubicBezTo>
                <a:cubicBezTo>
                  <a:pt x="12611" y="2713"/>
                  <a:pt x="12666" y="2940"/>
                  <a:pt x="12571" y="4018"/>
                </a:cubicBezTo>
                <a:cubicBezTo>
                  <a:pt x="12448" y="5406"/>
                  <a:pt x="11845" y="6518"/>
                  <a:pt x="10756" y="7366"/>
                </a:cubicBezTo>
                <a:cubicBezTo>
                  <a:pt x="9226" y="8557"/>
                  <a:pt x="7541" y="7707"/>
                  <a:pt x="7541" y="5741"/>
                </a:cubicBezTo>
                <a:cubicBezTo>
                  <a:pt x="7541" y="3155"/>
                  <a:pt x="9148" y="1152"/>
                  <a:pt x="10640" y="1197"/>
                </a:cubicBezTo>
                <a:close/>
                <a:moveTo>
                  <a:pt x="5422" y="8266"/>
                </a:moveTo>
                <a:cubicBezTo>
                  <a:pt x="5283" y="8282"/>
                  <a:pt x="5141" y="8369"/>
                  <a:pt x="4979" y="8507"/>
                </a:cubicBezTo>
                <a:cubicBezTo>
                  <a:pt x="4711" y="8735"/>
                  <a:pt x="0" y="21000"/>
                  <a:pt x="0" y="21471"/>
                </a:cubicBezTo>
                <a:cubicBezTo>
                  <a:pt x="0" y="21494"/>
                  <a:pt x="475" y="21509"/>
                  <a:pt x="1161" y="21526"/>
                </a:cubicBezTo>
                <a:cubicBezTo>
                  <a:pt x="1555" y="21426"/>
                  <a:pt x="1721" y="21021"/>
                  <a:pt x="2308" y="19386"/>
                </a:cubicBezTo>
                <a:lnTo>
                  <a:pt x="3085" y="17212"/>
                </a:lnTo>
                <a:lnTo>
                  <a:pt x="5567" y="17300"/>
                </a:lnTo>
                <a:lnTo>
                  <a:pt x="8049" y="17388"/>
                </a:lnTo>
                <a:lnTo>
                  <a:pt x="8739" y="19474"/>
                </a:lnTo>
                <a:lnTo>
                  <a:pt x="9399" y="21471"/>
                </a:lnTo>
                <a:cubicBezTo>
                  <a:pt x="10015" y="21404"/>
                  <a:pt x="10190" y="21295"/>
                  <a:pt x="10190" y="21109"/>
                </a:cubicBezTo>
                <a:cubicBezTo>
                  <a:pt x="10190" y="20855"/>
                  <a:pt x="9295" y="17925"/>
                  <a:pt x="8202" y="14600"/>
                </a:cubicBezTo>
                <a:cubicBezTo>
                  <a:pt x="6537" y="9534"/>
                  <a:pt x="6022" y="8195"/>
                  <a:pt x="5422" y="8266"/>
                </a:cubicBezTo>
                <a:close/>
                <a:moveTo>
                  <a:pt x="5487" y="10286"/>
                </a:moveTo>
                <a:cubicBezTo>
                  <a:pt x="5497" y="10282"/>
                  <a:pt x="5509" y="10279"/>
                  <a:pt x="5516" y="10286"/>
                </a:cubicBezTo>
                <a:cubicBezTo>
                  <a:pt x="5848" y="10597"/>
                  <a:pt x="7360" y="15375"/>
                  <a:pt x="7229" y="15697"/>
                </a:cubicBezTo>
                <a:cubicBezTo>
                  <a:pt x="7098" y="16019"/>
                  <a:pt x="3813" y="16119"/>
                  <a:pt x="3607" y="15807"/>
                </a:cubicBezTo>
                <a:cubicBezTo>
                  <a:pt x="3416" y="15517"/>
                  <a:pt x="5171" y="10411"/>
                  <a:pt x="5487" y="10286"/>
                </a:cubicBezTo>
                <a:close/>
                <a:moveTo>
                  <a:pt x="11715" y="12020"/>
                </a:moveTo>
                <a:cubicBezTo>
                  <a:pt x="11442" y="12000"/>
                  <a:pt x="11417" y="12608"/>
                  <a:pt x="11417" y="16773"/>
                </a:cubicBezTo>
                <a:cubicBezTo>
                  <a:pt x="11417" y="21216"/>
                  <a:pt x="11445" y="21600"/>
                  <a:pt x="11773" y="21504"/>
                </a:cubicBezTo>
                <a:cubicBezTo>
                  <a:pt x="12093" y="21411"/>
                  <a:pt x="12128" y="20938"/>
                  <a:pt x="12128" y="16773"/>
                </a:cubicBezTo>
                <a:cubicBezTo>
                  <a:pt x="12128" y="12608"/>
                  <a:pt x="12093" y="12125"/>
                  <a:pt x="11773" y="12031"/>
                </a:cubicBezTo>
                <a:cubicBezTo>
                  <a:pt x="11752" y="12025"/>
                  <a:pt x="11733" y="12021"/>
                  <a:pt x="11715" y="120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57162" y="5219840"/>
            <a:ext cx="981559" cy="981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omplexity of instruments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Complexity of instruments!</a:t>
            </a:r>
          </a:p>
          <a:p>
            <a:pPr lvl="1"/>
            <a:r>
              <a:t>9 camera geometries in CTA + 3 in HESS!</a:t>
            </a:r>
          </a:p>
        </p:txBody>
      </p:sp>
      <p:sp>
        <p:nvSpPr>
          <p:cNvPr id="351" name="Challe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</a:t>
            </a:r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9385" y="6541904"/>
            <a:ext cx="305522" cy="30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53" name="cameras.pdf" descr="cameras.pdf"/>
          <p:cNvPicPr>
            <a:picLocks noChangeAspect="1"/>
          </p:cNvPicPr>
          <p:nvPr/>
        </p:nvPicPr>
        <p:blipFill>
          <a:blip r:embed="rId3">
            <a:extLst/>
          </a:blip>
          <a:srcRect b="33720"/>
          <a:stretch>
            <a:fillRect/>
          </a:stretch>
        </p:blipFill>
        <p:spPr>
          <a:xfrm>
            <a:off x="301315" y="2215310"/>
            <a:ext cx="8541324" cy="226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2859"/>
          <a:stretch>
            <a:fillRect/>
          </a:stretch>
        </p:blipFill>
        <p:spPr>
          <a:xfrm>
            <a:off x="976155" y="4915033"/>
            <a:ext cx="1567657" cy="1471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18704" y="4910492"/>
            <a:ext cx="1636998" cy="148109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Photomultiplier tubes vs SiPMs…"/>
          <p:cNvSpPr txBox="1"/>
          <p:nvPr/>
        </p:nvSpPr>
        <p:spPr>
          <a:xfrm>
            <a:off x="4952712" y="4625338"/>
            <a:ext cx="3498965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3" indent="-180473">
              <a:buSzPct val="100000"/>
              <a:buChar char="-"/>
            </a:pPr>
            <a:r>
              <a:t>Photomultiplier tubes vs SiPMs</a:t>
            </a:r>
          </a:p>
          <a:p>
            <a:pPr marL="180473" indent="-180473">
              <a:buSzPct val="100000"/>
              <a:buChar char="-"/>
            </a:pPr>
            <a:r>
              <a:t>Hexagonal vs Square pixels</a:t>
            </a:r>
          </a:p>
          <a:p>
            <a:pPr marL="180473" indent="-180473">
              <a:buSzPct val="100000"/>
              <a:buChar char="-"/>
            </a:pPr>
            <a:r>
              <a:t>Gaps</a:t>
            </a:r>
          </a:p>
          <a:p>
            <a:pPr marL="180473" indent="-180473">
              <a:buSzPct val="100000"/>
              <a:buChar char="-"/>
            </a:pPr>
            <a:r>
              <a:t>Edge effects</a:t>
            </a:r>
          </a:p>
          <a:p>
            <a:pPr marL="180473" indent="-180473">
              <a:buSzPct val="100000"/>
              <a:buChar char="-"/>
            </a:pPr>
            <a:r>
              <a:t>Differing readout rates</a:t>
            </a:r>
          </a:p>
          <a:p>
            <a:pPr marL="180473" indent="-180473">
              <a:buSzPct val="100000"/>
              <a:buChar char="-"/>
            </a:pPr>
            <a:r>
              <a:t>Multiple gain channels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1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 very simple cleaning procedure (HESS setup): </a:t>
            </a:r>
          </a:p>
          <a:p>
            <a:pPr marL="342900" indent="-342900">
              <a:spcBef>
                <a:spcPts val="500"/>
              </a:spcBef>
              <a:defRPr sz="2400"/>
            </a:pPr>
            <a:r>
              <a:t>Keep pixels above a given threshold (10 PE) </a:t>
            </a:r>
          </a:p>
          <a:p>
            <a:pPr marL="342900" indent="-342900">
              <a:spcBef>
                <a:spcPts val="500"/>
              </a:spcBef>
              <a:defRPr sz="2400"/>
            </a:pPr>
            <a:r>
              <a:t>Keep some neighbors of these selected pixels:</a:t>
            </a:r>
          </a:p>
          <a:p>
            <a:pPr marL="742950" lvl="1" indent="-285750">
              <a:spcBef>
                <a:spcPts val="400"/>
              </a:spcBef>
              <a:buFontTx/>
              <a:buChar char="➢"/>
              <a:defRPr sz="1800"/>
            </a:pPr>
            <a:r>
              <a:t>those above a second (lower) threshold (5 PE)</a:t>
            </a:r>
          </a:p>
        </p:txBody>
      </p:sp>
      <p:sp>
        <p:nvSpPr>
          <p:cNvPr id="361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Standard image denoising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63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9822" y="2650095"/>
            <a:ext cx="4255875" cy="4075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 4" descr="Image 4"/>
          <p:cNvPicPr>
            <a:picLocks noChangeAspect="1"/>
          </p:cNvPicPr>
          <p:nvPr/>
        </p:nvPicPr>
        <p:blipFill>
          <a:blip r:embed="rId3">
            <a:extLst/>
          </a:blip>
          <a:srcRect l="32225" t="59776" r="41660" b="13342"/>
          <a:stretch>
            <a:fillRect/>
          </a:stretch>
        </p:blipFill>
        <p:spPr>
          <a:xfrm>
            <a:off x="884316" y="3339921"/>
            <a:ext cx="2754711" cy="2715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2" y="21600"/>
                </a:cubicBezTo>
                <a:cubicBezTo>
                  <a:pt x="16766" y="21600"/>
                  <a:pt x="21600" y="16764"/>
                  <a:pt x="21600" y="10800"/>
                </a:cubicBezTo>
                <a:cubicBezTo>
                  <a:pt x="21600" y="4836"/>
                  <a:pt x="16766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5" name="Connecteur droit 3"/>
          <p:cNvSpPr/>
          <p:nvPr/>
        </p:nvSpPr>
        <p:spPr>
          <a:xfrm>
            <a:off x="2158238" y="6499726"/>
            <a:ext cx="4063702" cy="96450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66" name="Ellipse 5"/>
          <p:cNvSpPr/>
          <p:nvPr/>
        </p:nvSpPr>
        <p:spPr>
          <a:xfrm>
            <a:off x="5810897" y="5105698"/>
            <a:ext cx="1104361" cy="1045979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67" name="Connecteur droit 8"/>
          <p:cNvSpPr/>
          <p:nvPr/>
        </p:nvSpPr>
        <p:spPr>
          <a:xfrm>
            <a:off x="2884819" y="3493877"/>
            <a:ext cx="3681717" cy="1643971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texte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dirty="0"/>
              <a:t>Issue with faint </a:t>
            </a:r>
            <a:r>
              <a:rPr dirty="0" smtClean="0"/>
              <a:t>showers:</a:t>
            </a:r>
            <a:r>
              <a:rPr lang="en-US" dirty="0" smtClean="0"/>
              <a:t> </a:t>
            </a:r>
            <a:r>
              <a:rPr b="0" dirty="0" smtClean="0"/>
              <a:t>Information </a:t>
            </a:r>
            <a:r>
              <a:rPr b="0" dirty="0"/>
              <a:t>loss</a:t>
            </a:r>
          </a:p>
        </p:txBody>
      </p:sp>
      <p:sp>
        <p:nvSpPr>
          <p:cNvPr id="372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4340">
              <a:defRPr sz="3705"/>
            </a:lvl1pPr>
          </a:lstStyle>
          <a:p>
            <a:r>
              <a:t>Standard Image Denoising</a:t>
            </a:r>
          </a:p>
        </p:txBody>
      </p: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2" name="Grouper 1"/>
          <p:cNvGrpSpPr/>
          <p:nvPr/>
        </p:nvGrpSpPr>
        <p:grpSpPr>
          <a:xfrm>
            <a:off x="899442" y="1718247"/>
            <a:ext cx="7200912" cy="4499920"/>
            <a:chOff x="457200" y="1535113"/>
            <a:chExt cx="8229600" cy="5142757"/>
          </a:xfrm>
        </p:grpSpPr>
        <p:sp>
          <p:nvSpPr>
            <p:cNvPr id="7" name="Espace réservé du texte 5"/>
            <p:cNvSpPr txBox="1">
              <a:spLocks/>
            </p:cNvSpPr>
            <p:nvPr/>
          </p:nvSpPr>
          <p:spPr>
            <a:xfrm>
              <a:off x="457200" y="1535113"/>
              <a:ext cx="4040188" cy="6397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8" tIns="45718" rIns="45718" bIns="45718">
              <a:normAutofit/>
            </a:bodyPr>
            <a:lstStyle>
              <a:lvl1pPr marL="406400" marR="0" indent="-406400" algn="l" defTabSz="457200" latinLnBrk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Calibri"/>
                <a:buChar char="๏"/>
                <a:tabLst/>
                <a:defRPr sz="2800" b="1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790575" marR="0" indent="-333375" algn="l" defTabSz="457200" latinLnBrk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Calibri"/>
                <a:buChar char="✴"/>
                <a:tabLst/>
                <a:defRPr sz="2800" b="0" i="0" u="none" strike="noStrike" cap="none" spc="0" baseline="0">
                  <a:ln>
                    <a:noFill/>
                  </a:ln>
                  <a:solidFill>
                    <a:schemeClr val="accent1">
                      <a:satOff val="-4409"/>
                      <a:lumOff val="-10509"/>
                    </a:schemeClr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1234438" marR="0" indent="-320038" algn="l" defTabSz="457200" latinLnBrk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0000"/>
                <a:buFont typeface="Calibri"/>
                <a:buChar char="•"/>
                <a:tabLst/>
                <a:defRPr sz="2800" b="0" i="1" u="none" strike="noStrike" cap="none" spc="0" baseline="0">
                  <a:ln>
                    <a:noFill/>
                  </a:ln>
                  <a:solidFill>
                    <a:schemeClr val="accent1">
                      <a:lumOff val="11862"/>
                    </a:schemeClr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1727200" marR="0" indent="-355600" algn="l" defTabSz="457200" latinLnBrk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70000"/>
                <a:buFont typeface="Calibri"/>
                <a:buChar char="➡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2228850" marR="0" indent="-400050" algn="l" defTabSz="457200" latinLnBrk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80000"/>
                <a:buFont typeface="Calibri"/>
                <a:buChar char="□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2651760" marR="0" indent="-36576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108960" marR="0" indent="-36576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66159" marR="0" indent="-365759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23359" marR="0" indent="-365759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 smtClean="0"/>
                <a:t>PE (truth)</a:t>
              </a:r>
              <a:endParaRPr lang="en-US" sz="2400" dirty="0"/>
            </a:p>
          </p:txBody>
        </p:sp>
        <p:sp>
          <p:nvSpPr>
            <p:cNvPr id="8" name="Espace réservé du texte 7"/>
            <p:cNvSpPr txBox="1">
              <a:spLocks/>
            </p:cNvSpPr>
            <p:nvPr/>
          </p:nvSpPr>
          <p:spPr>
            <a:xfrm>
              <a:off x="4645025" y="1535113"/>
              <a:ext cx="4041775" cy="639762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783771" marR="0" indent="-326571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1219200" marR="0" indent="-30480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1737360" marR="0" indent="-36576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2194560" marR="0" indent="-36576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2651760" marR="0" indent="-36576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108960" marR="0" indent="-365760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66159" marR="0" indent="-365759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23359" marR="0" indent="-365759" algn="l" defTabSz="457200" latinLnBrk="0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 smtClean="0"/>
                <a:t>After </a:t>
              </a:r>
              <a:r>
                <a:rPr lang="en-US" sz="2400" b="1" dirty="0" err="1" smtClean="0"/>
                <a:t>Tailcut</a:t>
              </a:r>
              <a:r>
                <a:rPr lang="en-US" sz="2400" b="1" dirty="0" smtClean="0"/>
                <a:t> cleaning</a:t>
              </a:r>
              <a:endParaRPr lang="en-US" sz="2400" b="1" dirty="0"/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5154827" y="2311954"/>
              <a:ext cx="2898107" cy="4365916"/>
              <a:chOff x="10491926" y="1983771"/>
              <a:chExt cx="3342528" cy="5012267"/>
            </a:xfrm>
          </p:grpSpPr>
          <p:pic>
            <p:nvPicPr>
              <p:cNvPr id="10" name="Image 9" descr="lst_tel43_ev1204501_tc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08" t="41269" r="28822" b="26529"/>
              <a:stretch/>
            </p:blipFill>
            <p:spPr>
              <a:xfrm>
                <a:off x="11221655" y="4865954"/>
                <a:ext cx="2157431" cy="2130084"/>
              </a:xfrm>
              <a:prstGeom prst="ellipse">
                <a:avLst/>
              </a:prstGeom>
            </p:spPr>
          </p:pic>
          <p:cxnSp>
            <p:nvCxnSpPr>
              <p:cNvPr id="11" name="Connecteur droit 10"/>
              <p:cNvCxnSpPr/>
              <p:nvPr/>
            </p:nvCxnSpPr>
            <p:spPr>
              <a:xfrm>
                <a:off x="12939437" y="3744842"/>
                <a:ext cx="422667" cy="21018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flipH="1">
                <a:off x="11229208" y="3761778"/>
                <a:ext cx="557427" cy="21018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Image 12" descr="lst_tel43_ev1204501_tc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04"/>
              <a:stretch/>
            </p:blipFill>
            <p:spPr>
              <a:xfrm>
                <a:off x="10491926" y="1983771"/>
                <a:ext cx="3342528" cy="3042872"/>
              </a:xfrm>
              <a:prstGeom prst="rect">
                <a:avLst/>
              </a:prstGeom>
            </p:spPr>
          </p:pic>
        </p:grpSp>
        <p:grpSp>
          <p:nvGrpSpPr>
            <p:cNvPr id="14" name="Grouper 13"/>
            <p:cNvGrpSpPr/>
            <p:nvPr/>
          </p:nvGrpSpPr>
          <p:grpSpPr>
            <a:xfrm>
              <a:off x="1000661" y="2311953"/>
              <a:ext cx="2807559" cy="4365916"/>
              <a:chOff x="743935" y="1983771"/>
              <a:chExt cx="3342528" cy="5012267"/>
            </a:xfrm>
          </p:grpSpPr>
          <p:pic>
            <p:nvPicPr>
              <p:cNvPr id="15" name="Image 14" descr="lst_tel43_ev1204501_ref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16" t="43299" r="28669" b="25013"/>
              <a:stretch/>
            </p:blipFill>
            <p:spPr>
              <a:xfrm>
                <a:off x="1384027" y="4866671"/>
                <a:ext cx="2167467" cy="2129367"/>
              </a:xfrm>
              <a:prstGeom prst="ellipse">
                <a:avLst/>
              </a:prstGeom>
            </p:spPr>
          </p:pic>
          <p:cxnSp>
            <p:nvCxnSpPr>
              <p:cNvPr id="16" name="Connecteur droit 15"/>
              <p:cNvCxnSpPr/>
              <p:nvPr/>
            </p:nvCxnSpPr>
            <p:spPr>
              <a:xfrm>
                <a:off x="3111894" y="3727906"/>
                <a:ext cx="422667" cy="21018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flipH="1">
                <a:off x="1401665" y="3744842"/>
                <a:ext cx="557427" cy="21018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Image 17" descr="lst_tel43_ev1204501_ref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04"/>
              <a:stretch/>
            </p:blipFill>
            <p:spPr>
              <a:xfrm>
                <a:off x="743935" y="1983771"/>
                <a:ext cx="3342528" cy="304287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2043">
              <a:defRPr sz="2772"/>
            </a:lvl1pPr>
          </a:lstStyle>
          <a:p>
            <a:r>
              <a:t>Wavelet filtering of Cherenkov Images</a:t>
            </a:r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415" name="Group"/>
          <p:cNvGrpSpPr/>
          <p:nvPr/>
        </p:nvGrpSpPr>
        <p:grpSpPr>
          <a:xfrm>
            <a:off x="111881" y="1139800"/>
            <a:ext cx="8727318" cy="5244067"/>
            <a:chOff x="0" y="0"/>
            <a:chExt cx="8176221" cy="4948522"/>
          </a:xfrm>
        </p:grpSpPr>
        <p:sp>
          <p:nvSpPr>
            <p:cNvPr id="406" name="Rectangle 9"/>
            <p:cNvSpPr/>
            <p:nvPr/>
          </p:nvSpPr>
          <p:spPr>
            <a:xfrm>
              <a:off x="2932939" y="0"/>
              <a:ext cx="5177453" cy="4737599"/>
            </a:xfrm>
            <a:prstGeom prst="rect">
              <a:avLst/>
            </a:pr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pic>
          <p:nvPicPr>
            <p:cNvPr id="407" name="Image 3" descr="Imag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8447"/>
              <a:ext cx="2482922" cy="2449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Image 4" descr="Imag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0265" y="28447"/>
              <a:ext cx="2453818" cy="2420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Image 5" descr="Image 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16160" y="28447"/>
              <a:ext cx="2451558" cy="2418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Image 6" descr="Image 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14324" y="2337781"/>
              <a:ext cx="2461898" cy="2428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Image 7" descr="Image 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890265" y="2446513"/>
              <a:ext cx="2464813" cy="2431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Image 8" descr="Image 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499521"/>
              <a:ext cx="2482922" cy="2449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" name="Flèche vers la droite 10"/>
            <p:cNvSpPr/>
            <p:nvPr/>
          </p:nvSpPr>
          <p:spPr>
            <a:xfrm>
              <a:off x="2440246" y="1132922"/>
              <a:ext cx="407345" cy="2133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14" name="Flèche vers la droite 11"/>
            <p:cNvSpPr/>
            <p:nvPr/>
          </p:nvSpPr>
          <p:spPr>
            <a:xfrm flipH="1">
              <a:off x="2440246" y="3584595"/>
              <a:ext cx="407345" cy="2133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2043">
              <a:defRPr sz="2772"/>
            </a:lvl1pPr>
          </a:lstStyle>
          <a:p>
            <a:r>
              <a:t>Wavelet filtering of Cherenkov Images</a:t>
            </a:r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2" name="Grouper 1"/>
          <p:cNvGrpSpPr/>
          <p:nvPr/>
        </p:nvGrpSpPr>
        <p:grpSpPr>
          <a:xfrm>
            <a:off x="-53888" y="1160308"/>
            <a:ext cx="8994686" cy="5431312"/>
            <a:chOff x="-223219" y="974044"/>
            <a:chExt cx="9367219" cy="5656261"/>
          </a:xfrm>
        </p:grpSpPr>
        <p:sp>
          <p:nvSpPr>
            <p:cNvPr id="14" name="Rectangle 13"/>
            <p:cNvSpPr/>
            <p:nvPr/>
          </p:nvSpPr>
          <p:spPr>
            <a:xfrm>
              <a:off x="3142808" y="974044"/>
              <a:ext cx="5925847" cy="542241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/>
            </a:p>
          </p:txBody>
        </p:sp>
        <p:sp>
          <p:nvSpPr>
            <p:cNvPr id="15" name="Flèche vers la droite 14"/>
            <p:cNvSpPr/>
            <p:nvPr/>
          </p:nvSpPr>
          <p:spPr>
            <a:xfrm>
              <a:off x="2578897" y="2270729"/>
              <a:ext cx="466225" cy="24420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èche vers la droite 15"/>
            <p:cNvSpPr/>
            <p:nvPr/>
          </p:nvSpPr>
          <p:spPr>
            <a:xfrm flipH="1">
              <a:off x="2578897" y="5076789"/>
              <a:ext cx="466225" cy="24420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age 16" descr="lst_tel43_ev1204501_ori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084" y="1006604"/>
              <a:ext cx="2850932" cy="2811985"/>
            </a:xfrm>
            <a:prstGeom prst="rect">
              <a:avLst/>
            </a:prstGeom>
          </p:spPr>
        </p:pic>
        <p:pic>
          <p:nvPicPr>
            <p:cNvPr id="18" name="Image 17" descr="lst_tel43_ev1204501_w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3219" y="3809310"/>
              <a:ext cx="2860067" cy="2820995"/>
            </a:xfrm>
            <a:prstGeom prst="rect">
              <a:avLst/>
            </a:prstGeom>
          </p:spPr>
        </p:pic>
        <p:pic>
          <p:nvPicPr>
            <p:cNvPr id="19" name="Image 18" descr="lst_tel43_ev1204501_scale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965" y="1006604"/>
              <a:ext cx="2816629" cy="2778150"/>
            </a:xfrm>
            <a:prstGeom prst="rect">
              <a:avLst/>
            </a:prstGeom>
          </p:spPr>
        </p:pic>
        <p:pic>
          <p:nvPicPr>
            <p:cNvPr id="20" name="Image 19" descr="lst_tel43_ev1204501_scale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964" y="1006604"/>
              <a:ext cx="2793036" cy="2754880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6878639" y="3487019"/>
              <a:ext cx="3124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+</a:t>
              </a:r>
              <a:endParaRPr lang="en-US" b="1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030115" y="4953441"/>
              <a:ext cx="3124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+</a:t>
              </a:r>
              <a:endParaRPr lang="en-US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087402" y="2187176"/>
              <a:ext cx="3124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+</a:t>
              </a:r>
              <a:endParaRPr lang="en-US" b="1" dirty="0"/>
            </a:p>
          </p:txBody>
        </p:sp>
        <p:pic>
          <p:nvPicPr>
            <p:cNvPr id="24" name="Image 23" descr="lst_tel43_ev1204501_scale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520" y="3784754"/>
              <a:ext cx="2793037" cy="2754880"/>
            </a:xfrm>
            <a:prstGeom prst="rect">
              <a:avLst/>
            </a:prstGeom>
          </p:spPr>
        </p:pic>
        <p:pic>
          <p:nvPicPr>
            <p:cNvPr id="25" name="Image 24" descr="lst_tel43_ev1204501_scale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921" y="3784754"/>
              <a:ext cx="2793035" cy="2754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3806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0" name="Grouper 19"/>
          <p:cNvGrpSpPr/>
          <p:nvPr/>
        </p:nvGrpSpPr>
        <p:grpSpPr>
          <a:xfrm>
            <a:off x="-47428" y="1054305"/>
            <a:ext cx="8845907" cy="5368223"/>
            <a:chOff x="-233691" y="897474"/>
            <a:chExt cx="9360756" cy="5571067"/>
          </a:xfrm>
        </p:grpSpPr>
        <p:sp>
          <p:nvSpPr>
            <p:cNvPr id="4" name="Rectangle 3"/>
            <p:cNvSpPr/>
            <p:nvPr/>
          </p:nvSpPr>
          <p:spPr>
            <a:xfrm>
              <a:off x="3058038" y="897474"/>
              <a:ext cx="5984364" cy="55710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Image 4" descr="lst_tel43_ev1204501_w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0" t="43658" r="26344" b="23984"/>
            <a:stretch/>
          </p:blipFill>
          <p:spPr>
            <a:xfrm>
              <a:off x="6536262" y="4271440"/>
              <a:ext cx="2150534" cy="2150524"/>
            </a:xfrm>
            <a:prstGeom prst="ellipse">
              <a:avLst/>
            </a:prstGeom>
          </p:spPr>
        </p:pic>
        <p:pic>
          <p:nvPicPr>
            <p:cNvPr id="6" name="Image 5" descr="lst_tel43_ev1204501_tc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8" t="41269" r="28822" b="26529"/>
            <a:stretch/>
          </p:blipFill>
          <p:spPr>
            <a:xfrm>
              <a:off x="3515228" y="4270723"/>
              <a:ext cx="2157431" cy="2130084"/>
            </a:xfrm>
            <a:prstGeom prst="ellipse">
              <a:avLst/>
            </a:prstGeom>
          </p:spPr>
        </p:pic>
        <p:pic>
          <p:nvPicPr>
            <p:cNvPr id="7" name="Image 6" descr="lst_tel43_ev1204501_ref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6" t="43299" r="28669" b="25013"/>
            <a:stretch/>
          </p:blipFill>
          <p:spPr>
            <a:xfrm>
              <a:off x="406401" y="4271440"/>
              <a:ext cx="2167467" cy="2129367"/>
            </a:xfrm>
            <a:prstGeom prst="ellipse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657602" y="988430"/>
              <a:ext cx="17522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Tailcut</a:t>
              </a:r>
              <a:r>
                <a:rPr lang="en-US" sz="2000" dirty="0" smtClean="0"/>
                <a:t> cleaned</a:t>
              </a:r>
              <a:endParaRPr lang="en-US" sz="20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570128" y="988430"/>
              <a:ext cx="1924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Wavelet cleaned</a:t>
              </a:r>
              <a:endParaRPr lang="en-US" sz="2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964533" y="988430"/>
              <a:ext cx="1186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PE (truth)</a:t>
              </a:r>
              <a:endParaRPr lang="en-US" sz="2000" dirty="0"/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2134268" y="3132675"/>
              <a:ext cx="422667" cy="2101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H="1">
              <a:off x="424039" y="3149611"/>
              <a:ext cx="557427" cy="2101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5233010" y="3149611"/>
              <a:ext cx="422667" cy="2101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>
              <a:off x="3522781" y="3166547"/>
              <a:ext cx="557427" cy="2101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8247087" y="3115748"/>
              <a:ext cx="422667" cy="2101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6553791" y="3132684"/>
              <a:ext cx="557427" cy="21018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 16" descr="lst_tel43_ev1204501_w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04"/>
            <a:stretch/>
          </p:blipFill>
          <p:spPr>
            <a:xfrm>
              <a:off x="5784537" y="1388540"/>
              <a:ext cx="3342528" cy="3042873"/>
            </a:xfrm>
            <a:prstGeom prst="rect">
              <a:avLst/>
            </a:prstGeom>
          </p:spPr>
        </p:pic>
        <p:pic>
          <p:nvPicPr>
            <p:cNvPr id="18" name="Image 17" descr="lst_tel43_ev1204501_tc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04"/>
            <a:stretch/>
          </p:blipFill>
          <p:spPr>
            <a:xfrm>
              <a:off x="2785499" y="1388540"/>
              <a:ext cx="3342528" cy="3042872"/>
            </a:xfrm>
            <a:prstGeom prst="rect">
              <a:avLst/>
            </a:prstGeom>
          </p:spPr>
        </p:pic>
        <p:pic>
          <p:nvPicPr>
            <p:cNvPr id="19" name="Image 18" descr="lst_tel43_ev1204501_ref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04"/>
            <a:stretch/>
          </p:blipFill>
          <p:spPr>
            <a:xfrm>
              <a:off x="-233691" y="1388540"/>
              <a:ext cx="3342528" cy="3042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853599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Which thresholds to apply to each wavelet plane is a complex n-dimensional optimization problem…"/>
          <p:cNvSpPr txBox="1">
            <a:spLocks noGrp="1"/>
          </p:cNvSpPr>
          <p:nvPr>
            <p:ph type="body" sz="half" idx="1"/>
          </p:nvPr>
        </p:nvSpPr>
        <p:spPr>
          <a:xfrm>
            <a:off x="608424" y="1029117"/>
            <a:ext cx="7730081" cy="3115012"/>
          </a:xfrm>
          <a:prstGeom prst="rect">
            <a:avLst/>
          </a:prstGeom>
        </p:spPr>
        <p:txBody>
          <a:bodyPr/>
          <a:lstStyle/>
          <a:p>
            <a:pPr marL="325120" indent="-325120" defTabSz="365760">
              <a:spcBef>
                <a:spcPts val="400"/>
              </a:spcBef>
              <a:defRPr sz="2240"/>
            </a:pPr>
            <a:r>
              <a:rPr dirty="0"/>
              <a:t>Which thresholds to apply to each wavelet plane is a complex n-dimensional optimization problem</a:t>
            </a:r>
          </a:p>
          <a:p>
            <a:pPr marL="632459" lvl="1" indent="-266700" defTabSz="365760">
              <a:spcBef>
                <a:spcPts val="400"/>
              </a:spcBef>
              <a:defRPr sz="2240"/>
            </a:pPr>
            <a:r>
              <a:rPr lang="en-US" dirty="0" smtClean="0"/>
              <a:t>W</a:t>
            </a:r>
            <a:r>
              <a:rPr dirty="0" smtClean="0"/>
              <a:t>ant </a:t>
            </a:r>
            <a:r>
              <a:rPr dirty="0"/>
              <a:t>best angular resolution (minimal loss of underlying shape)</a:t>
            </a:r>
          </a:p>
          <a:p>
            <a:pPr marL="632459" lvl="1" indent="-266700" defTabSz="365760">
              <a:spcBef>
                <a:spcPts val="400"/>
              </a:spcBef>
              <a:defRPr sz="2240"/>
            </a:pPr>
            <a:r>
              <a:rPr lang="en-US" dirty="0" smtClean="0"/>
              <a:t>D</a:t>
            </a:r>
            <a:r>
              <a:rPr dirty="0" smtClean="0"/>
              <a:t>on't </a:t>
            </a:r>
            <a:r>
              <a:rPr dirty="0"/>
              <a:t>want to lose energy (total signal) in uncorrectable way</a:t>
            </a:r>
          </a:p>
          <a:p>
            <a:pPr marL="325120" indent="-325120" defTabSz="365760">
              <a:spcBef>
                <a:spcPts val="400"/>
              </a:spcBef>
              <a:defRPr sz="2240"/>
            </a:pPr>
            <a:r>
              <a:rPr dirty="0"/>
              <a:t>Set of </a:t>
            </a:r>
            <a:r>
              <a:rPr i="1" dirty="0"/>
              <a:t>image metrics </a:t>
            </a:r>
            <a:r>
              <a:rPr dirty="0"/>
              <a:t>were derived, based on noise-free images to measure performance of the algorithms</a:t>
            </a:r>
          </a:p>
        </p:txBody>
      </p:sp>
      <p:sp>
        <p:nvSpPr>
          <p:cNvPr id="522" name="Low-level Metr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Low-level Metrics</a:t>
            </a:r>
          </a:p>
        </p:txBody>
      </p:sp>
      <p:sp>
        <p:nvSpPr>
          <p:cNvPr id="5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526" name="Group"/>
          <p:cNvGrpSpPr/>
          <p:nvPr/>
        </p:nvGrpSpPr>
        <p:grpSpPr>
          <a:xfrm>
            <a:off x="1151460" y="3657598"/>
            <a:ext cx="6639581" cy="3152844"/>
            <a:chOff x="0" y="0"/>
            <a:chExt cx="5760760" cy="2631678"/>
          </a:xfrm>
        </p:grpSpPr>
        <p:pic>
          <p:nvPicPr>
            <p:cNvPr id="524" name="Image 5" descr="Imag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810"/>
              <a:ext cx="2659196" cy="2622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Image 6" descr="Imag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2632" y="0"/>
              <a:ext cx="2668129" cy="2631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3" name="Connecteur droit 2"/>
          <p:cNvCxnSpPr/>
          <p:nvPr/>
        </p:nvCxnSpPr>
        <p:spPr>
          <a:xfrm flipV="1">
            <a:off x="1557867" y="4171034"/>
            <a:ext cx="2915598" cy="2070404"/>
          </a:xfrm>
          <a:prstGeom prst="line">
            <a:avLst/>
          </a:prstGeom>
          <a:ln w="190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>
            <a:stCxn id="524" idx="1"/>
          </p:cNvCxnSpPr>
          <p:nvPr/>
        </p:nvCxnSpPr>
        <p:spPr>
          <a:xfrm>
            <a:off x="1151460" y="5239299"/>
            <a:ext cx="3322005" cy="0"/>
          </a:xfrm>
          <a:prstGeom prst="line">
            <a:avLst/>
          </a:prstGeom>
          <a:ln w="19050" cmpd="sng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5335897" y="4060902"/>
            <a:ext cx="2648259" cy="2180536"/>
          </a:xfrm>
          <a:prstGeom prst="line">
            <a:avLst/>
          </a:prstGeom>
          <a:ln w="190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4715882" y="5234216"/>
            <a:ext cx="3322005" cy="0"/>
          </a:xfrm>
          <a:prstGeom prst="line">
            <a:avLst/>
          </a:prstGeom>
          <a:ln w="19050" cmpd="sng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14884">
              <a:defRPr sz="1833"/>
            </a:pPr>
            <a:r>
              <a:t>Shower axis reconstruction</a:t>
            </a:r>
            <a:br/>
            <a:r>
              <a:t>SST-1M (gamma)</a:t>
            </a:r>
          </a:p>
        </p:txBody>
      </p:sp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534" name="80% improvement"/>
          <p:cNvSpPr txBox="1"/>
          <p:nvPr/>
        </p:nvSpPr>
        <p:spPr>
          <a:xfrm>
            <a:off x="260470" y="6113635"/>
            <a:ext cx="220893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b="1" dirty="0">
                <a:solidFill>
                  <a:srgbClr val="C0504D"/>
                </a:solidFill>
              </a:rPr>
              <a:t>80% </a:t>
            </a:r>
            <a:r>
              <a:rPr b="1" dirty="0" smtClean="0">
                <a:solidFill>
                  <a:srgbClr val="C0504D"/>
                </a:solidFill>
              </a:rPr>
              <a:t>improvement</a:t>
            </a:r>
            <a:r>
              <a:rPr lang="en-US" b="1" dirty="0" smtClean="0">
                <a:solidFill>
                  <a:srgbClr val="C0504D"/>
                </a:solidFill>
              </a:rPr>
              <a:t> !</a:t>
            </a:r>
            <a:endParaRPr b="1" dirty="0">
              <a:solidFill>
                <a:srgbClr val="C0504D"/>
              </a:solidFill>
            </a:endParaRPr>
          </a:p>
        </p:txBody>
      </p:sp>
      <p:sp>
        <p:nvSpPr>
          <p:cNvPr id="535" name="Similar results for all camera types (20-80%)"/>
          <p:cNvSpPr txBox="1"/>
          <p:nvPr/>
        </p:nvSpPr>
        <p:spPr>
          <a:xfrm>
            <a:off x="2360042" y="5797726"/>
            <a:ext cx="4608101" cy="646327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dirty="0"/>
              <a:t>Similar results for </a:t>
            </a:r>
            <a:r>
              <a:rPr lang="en-US" dirty="0" smtClean="0"/>
              <a:t>the 5 others</a:t>
            </a:r>
            <a:r>
              <a:rPr dirty="0" smtClean="0"/>
              <a:t> </a:t>
            </a:r>
            <a:r>
              <a:rPr dirty="0"/>
              <a:t>camera types</a:t>
            </a:r>
            <a:br>
              <a:rPr dirty="0"/>
            </a:br>
            <a:r>
              <a:rPr dirty="0"/>
              <a:t>(20-80%)</a:t>
            </a:r>
          </a:p>
        </p:txBody>
      </p:sp>
      <p:pic>
        <p:nvPicPr>
          <p:cNvPr id="2" name="Image 1" descr="delta_psi_hires_digicam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7"/>
          <a:stretch/>
        </p:blipFill>
        <p:spPr>
          <a:xfrm>
            <a:off x="328425" y="853829"/>
            <a:ext cx="8323887" cy="4940390"/>
          </a:xfrm>
          <a:prstGeom prst="rect">
            <a:avLst/>
          </a:prstGeom>
        </p:spPr>
      </p:pic>
      <p:sp>
        <p:nvSpPr>
          <p:cNvPr id="533" name="Arrow"/>
          <p:cNvSpPr/>
          <p:nvPr/>
        </p:nvSpPr>
        <p:spPr>
          <a:xfrm rot="16200000">
            <a:off x="186249" y="5081818"/>
            <a:ext cx="1786883" cy="336682"/>
          </a:xfrm>
          <a:prstGeom prst="rightArrow">
            <a:avLst>
              <a:gd name="adj1" fmla="val 27776"/>
              <a:gd name="adj2" fmla="val 5919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ather than use typical astrophysics techniques: learn from optimization experts…"/>
          <p:cNvSpPr txBox="1">
            <a:spLocks noGrp="1"/>
          </p:cNvSpPr>
          <p:nvPr>
            <p:ph type="body" sz="half" idx="1"/>
          </p:nvPr>
        </p:nvSpPr>
        <p:spPr>
          <a:xfrm>
            <a:off x="608424" y="1007224"/>
            <a:ext cx="4038601" cy="5324514"/>
          </a:xfrm>
          <a:prstGeom prst="rect">
            <a:avLst/>
          </a:prstGeom>
        </p:spPr>
        <p:txBody>
          <a:bodyPr/>
          <a:lstStyle/>
          <a:p>
            <a:pPr marL="357631" indent="-357631" defTabSz="402336">
              <a:spcBef>
                <a:spcPts val="500"/>
              </a:spcBef>
              <a:defRPr sz="2464"/>
            </a:pPr>
            <a:r>
              <a:rPr dirty="0"/>
              <a:t>Rather than use typical astrophysics techniques: </a:t>
            </a:r>
            <a:r>
              <a:rPr b="0" dirty="0"/>
              <a:t>learn from optimization experts</a:t>
            </a:r>
          </a:p>
          <a:p>
            <a:pPr marL="357631" indent="-357631" defTabSz="402336">
              <a:spcBef>
                <a:spcPts val="500"/>
              </a:spcBef>
              <a:defRPr sz="2464"/>
            </a:pPr>
            <a:r>
              <a:rPr b="0" dirty="0"/>
              <a:t>Evolutionary minimization algorithms: </a:t>
            </a:r>
          </a:p>
          <a:p>
            <a:pPr marL="695705" lvl="1" indent="-293370" defTabSz="402336">
              <a:spcBef>
                <a:spcPts val="500"/>
              </a:spcBef>
              <a:defRPr sz="2464"/>
            </a:pPr>
            <a:r>
              <a:rPr lang="en-US" dirty="0" smtClean="0"/>
              <a:t>G</a:t>
            </a:r>
            <a:r>
              <a:rPr dirty="0" smtClean="0"/>
              <a:t>ood </a:t>
            </a:r>
            <a:r>
              <a:rPr dirty="0"/>
              <a:t>for N-D problems</a:t>
            </a:r>
          </a:p>
          <a:p>
            <a:pPr marL="695705" lvl="1" indent="-293370" defTabSz="402336">
              <a:spcBef>
                <a:spcPts val="500"/>
              </a:spcBef>
              <a:defRPr sz="2464"/>
            </a:pPr>
            <a:r>
              <a:rPr lang="en-US" dirty="0" smtClean="0"/>
              <a:t>L</a:t>
            </a:r>
            <a:r>
              <a:rPr dirty="0" smtClean="0"/>
              <a:t>ess sensitive </a:t>
            </a:r>
            <a:r>
              <a:rPr dirty="0"/>
              <a:t>to local minima</a:t>
            </a:r>
          </a:p>
          <a:p>
            <a:pPr marL="293370" indent="-293370" defTabSz="402336">
              <a:spcBef>
                <a:spcPts val="500"/>
              </a:spcBef>
              <a:buChar char="✴"/>
              <a:defRPr sz="2464"/>
            </a:pPr>
            <a:r>
              <a:rPr b="0" dirty="0"/>
              <a:t>Optimize for set of metrics using large database of Monte-Carlo generated images </a:t>
            </a:r>
          </a:p>
        </p:txBody>
      </p:sp>
      <p:sp>
        <p:nvSpPr>
          <p:cNvPr id="540" name="Optimization of Parame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Optimization of Parameters</a:t>
            </a:r>
          </a:p>
        </p:txBody>
      </p:sp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542" name="Espace réservé du contenu 6" descr="Espace réservé du contenu 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7532" y="1374424"/>
            <a:ext cx="4038600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Image metrics tell little about science performance, for that we need to include the algorithm in a full shower reconstruction chain"/>
          <p:cNvSpPr txBox="1">
            <a:spLocks noGrp="1"/>
          </p:cNvSpPr>
          <p:nvPr>
            <p:ph type="body" idx="1"/>
          </p:nvPr>
        </p:nvSpPr>
        <p:spPr>
          <a:xfrm>
            <a:off x="557624" y="1029117"/>
            <a:ext cx="7730081" cy="5324514"/>
          </a:xfrm>
          <a:prstGeom prst="rect">
            <a:avLst/>
          </a:prstGeom>
        </p:spPr>
        <p:txBody>
          <a:bodyPr/>
          <a:lstStyle/>
          <a:p>
            <a:r>
              <a:t>Image metrics tell little about science performance, for that we need to include the algorithm in a </a:t>
            </a:r>
            <a:r>
              <a:rPr i="1"/>
              <a:t>full shower reconstruction chain</a:t>
            </a:r>
          </a:p>
        </p:txBody>
      </p:sp>
      <p:sp>
        <p:nvSpPr>
          <p:cNvPr id="545" name="High-level metr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High-level metrics</a:t>
            </a:r>
          </a:p>
        </p:txBody>
      </p:sp>
      <p:sp>
        <p:nvSpPr>
          <p:cNvPr id="5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547" name="≈1M gammas"/>
          <p:cNvSpPr txBox="1"/>
          <p:nvPr/>
        </p:nvSpPr>
        <p:spPr>
          <a:xfrm>
            <a:off x="933521" y="2990909"/>
            <a:ext cx="1538247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dirty="0"/>
              <a:t>≈1M gammas</a:t>
            </a:r>
          </a:p>
        </p:txBody>
      </p:sp>
      <p:sp>
        <p:nvSpPr>
          <p:cNvPr id="548" name="≈1M electrons"/>
          <p:cNvSpPr txBox="1"/>
          <p:nvPr/>
        </p:nvSpPr>
        <p:spPr>
          <a:xfrm>
            <a:off x="845941" y="3901802"/>
            <a:ext cx="162709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dirty="0"/>
              <a:t>≈1M electrons</a:t>
            </a:r>
          </a:p>
        </p:txBody>
      </p:sp>
      <p:sp>
        <p:nvSpPr>
          <p:cNvPr id="549" name="≈1M protons"/>
          <p:cNvSpPr txBox="1"/>
          <p:nvPr/>
        </p:nvSpPr>
        <p:spPr>
          <a:xfrm>
            <a:off x="1037960" y="4856481"/>
            <a:ext cx="146145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t>≈1M protons</a:t>
            </a:r>
          </a:p>
        </p:txBody>
      </p:sp>
      <p:sp>
        <p:nvSpPr>
          <p:cNvPr id="551" name="Reconstructed gamma-ray candidates"/>
          <p:cNvSpPr txBox="1"/>
          <p:nvPr/>
        </p:nvSpPr>
        <p:spPr>
          <a:xfrm>
            <a:off x="6483035" y="3581619"/>
            <a:ext cx="2307713" cy="92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r>
              <a:rPr dirty="0"/>
              <a:t>Reconstructed gamma-ray candidates</a:t>
            </a:r>
          </a:p>
        </p:txBody>
      </p:sp>
      <p:cxnSp>
        <p:nvCxnSpPr>
          <p:cNvPr id="553" name="Connection Line"/>
          <p:cNvCxnSpPr>
            <a:stCxn id="550" idx="3"/>
            <a:endCxn id="548" idx="3"/>
          </p:cNvCxnSpPr>
          <p:nvPr/>
        </p:nvCxnSpPr>
        <p:spPr>
          <a:xfrm flipH="1">
            <a:off x="2473039" y="4046439"/>
            <a:ext cx="3166271" cy="40783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54" name="Connection Line"/>
          <p:cNvCxnSpPr>
            <a:stCxn id="549" idx="3"/>
            <a:endCxn id="550" idx="3"/>
          </p:cNvCxnSpPr>
          <p:nvPr/>
        </p:nvCxnSpPr>
        <p:spPr>
          <a:xfrm flipV="1">
            <a:off x="2499412" y="4046439"/>
            <a:ext cx="3139898" cy="99546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55" name="Connection Line"/>
          <p:cNvCxnSpPr>
            <a:stCxn id="547" idx="3"/>
            <a:endCxn id="550" idx="3"/>
          </p:cNvCxnSpPr>
          <p:nvPr/>
        </p:nvCxnSpPr>
        <p:spPr>
          <a:xfrm>
            <a:off x="2471768" y="3176328"/>
            <a:ext cx="3167542" cy="87011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56" name="Connection Line"/>
          <p:cNvCxnSpPr>
            <a:stCxn id="550" idx="3"/>
            <a:endCxn id="551" idx="1"/>
          </p:cNvCxnSpPr>
          <p:nvPr/>
        </p:nvCxnSpPr>
        <p:spPr>
          <a:xfrm>
            <a:off x="5639310" y="4046439"/>
            <a:ext cx="843725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50" name="Analysis and reconstruction pipeline…"/>
          <p:cNvSpPr/>
          <p:nvPr/>
        </p:nvSpPr>
        <p:spPr>
          <a:xfrm>
            <a:off x="3206019" y="3149600"/>
            <a:ext cx="2433291" cy="179367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rPr dirty="0"/>
              <a:t>Analysis and reconstruction pipeline</a:t>
            </a:r>
          </a:p>
          <a:p>
            <a:r>
              <a:rPr dirty="0"/>
              <a:t>developed locally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hape 58"/>
          <p:cNvGrpSpPr/>
          <p:nvPr/>
        </p:nvGrpSpPr>
        <p:grpSpPr>
          <a:xfrm>
            <a:off x="2754377" y="3564410"/>
            <a:ext cx="1685446" cy="1319502"/>
            <a:chOff x="0" y="84469"/>
            <a:chExt cx="1685445" cy="1319501"/>
          </a:xfrm>
        </p:grpSpPr>
        <p:sp>
          <p:nvSpPr>
            <p:cNvPr id="77" name="Oval"/>
            <p:cNvSpPr/>
            <p:nvPr/>
          </p:nvSpPr>
          <p:spPr>
            <a:xfrm>
              <a:off x="0" y="84469"/>
              <a:ext cx="1685445" cy="13195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8" name="ASTRI (Inaf)"/>
            <p:cNvSpPr txBox="1"/>
            <p:nvPr/>
          </p:nvSpPr>
          <p:spPr>
            <a:xfrm>
              <a:off x="246827" y="144058"/>
              <a:ext cx="1191789" cy="1200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dirty="0" smtClean="0"/>
                <a:t>Other CTA</a:t>
              </a:r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dirty="0" smtClean="0"/>
                <a:t>g</a:t>
              </a:r>
              <a:r>
                <a:rPr lang="en-US" dirty="0"/>
                <a:t>r</a:t>
              </a:r>
              <a:r>
                <a:rPr lang="en-US" dirty="0" smtClean="0"/>
                <a:t>oups</a:t>
              </a:r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lang="en-US" dirty="0" smtClean="0"/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en-US" dirty="0" smtClean="0"/>
                <a:t> </a:t>
              </a:r>
              <a:endParaRPr dirty="0"/>
            </a:p>
          </p:txBody>
        </p:sp>
      </p:grpSp>
      <p:grpSp>
        <p:nvGrpSpPr>
          <p:cNvPr id="82" name="Shape 52"/>
          <p:cNvGrpSpPr/>
          <p:nvPr/>
        </p:nvGrpSpPr>
        <p:grpSpPr>
          <a:xfrm>
            <a:off x="3509421" y="1814503"/>
            <a:ext cx="1630787" cy="1681414"/>
            <a:chOff x="0" y="0"/>
            <a:chExt cx="1630786" cy="1681413"/>
          </a:xfrm>
        </p:grpSpPr>
        <p:sp>
          <p:nvSpPr>
            <p:cNvPr id="80" name="Oval"/>
            <p:cNvSpPr/>
            <p:nvPr/>
          </p:nvSpPr>
          <p:spPr>
            <a:xfrm>
              <a:off x="-1" y="0"/>
              <a:ext cx="1630788" cy="168141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" name="HESS group…"/>
            <p:cNvSpPr txBox="1"/>
            <p:nvPr/>
          </p:nvSpPr>
          <p:spPr>
            <a:xfrm>
              <a:off x="238822" y="246237"/>
              <a:ext cx="1153141" cy="650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t>HESS group</a:t>
              </a:r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t>(SAp + SPP)</a:t>
              </a:r>
            </a:p>
          </p:txBody>
        </p:sp>
      </p:grpSp>
      <p:grpSp>
        <p:nvGrpSpPr>
          <p:cNvPr id="85" name="Shape 53"/>
          <p:cNvGrpSpPr/>
          <p:nvPr/>
        </p:nvGrpSpPr>
        <p:grpSpPr>
          <a:xfrm>
            <a:off x="3646725" y="4738042"/>
            <a:ext cx="2137055" cy="1734207"/>
            <a:chOff x="0" y="0"/>
            <a:chExt cx="2137054" cy="1734205"/>
          </a:xfrm>
        </p:grpSpPr>
        <p:sp>
          <p:nvSpPr>
            <p:cNvPr id="83" name="Oval"/>
            <p:cNvSpPr/>
            <p:nvPr/>
          </p:nvSpPr>
          <p:spPr>
            <a:xfrm>
              <a:off x="-1" y="0"/>
              <a:ext cx="2137056" cy="173420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4" name="APC Group…"/>
            <p:cNvSpPr txBox="1"/>
            <p:nvPr/>
          </p:nvSpPr>
          <p:spPr>
            <a:xfrm>
              <a:off x="312963" y="253969"/>
              <a:ext cx="1511126" cy="929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t>APC Group</a:t>
              </a:r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t>(Paris Diderot)</a:t>
              </a:r>
            </a:p>
          </p:txBody>
        </p:sp>
      </p:grpSp>
      <p:grpSp>
        <p:nvGrpSpPr>
          <p:cNvPr id="88" name="Shape 54"/>
          <p:cNvGrpSpPr/>
          <p:nvPr/>
        </p:nvGrpSpPr>
        <p:grpSpPr>
          <a:xfrm>
            <a:off x="5240783" y="901050"/>
            <a:ext cx="3526598" cy="3444240"/>
            <a:chOff x="0" y="0"/>
            <a:chExt cx="3526596" cy="3444239"/>
          </a:xfrm>
        </p:grpSpPr>
        <p:sp>
          <p:nvSpPr>
            <p:cNvPr id="86" name="Oval"/>
            <p:cNvSpPr/>
            <p:nvPr/>
          </p:nvSpPr>
          <p:spPr>
            <a:xfrm>
              <a:off x="0" y="174791"/>
              <a:ext cx="3526596" cy="3094657"/>
            </a:xfrm>
            <a:prstGeom prst="ellipse">
              <a:avLst/>
            </a:prstGeom>
            <a:solidFill>
              <a:srgbClr val="DDDDDD"/>
            </a:soli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7" name="(Europe)"/>
            <p:cNvSpPr txBox="1"/>
            <p:nvPr/>
          </p:nvSpPr>
          <p:spPr>
            <a:xfrm>
              <a:off x="516458" y="0"/>
              <a:ext cx="2493680" cy="3444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/>
                <a:t>        </a:t>
              </a:r>
            </a:p>
            <a:p>
              <a:pPr algn="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/>
                <a:t>    </a:t>
              </a:r>
              <a:r>
                <a:rPr dirty="0" smtClean="0"/>
                <a:t>    </a:t>
              </a:r>
              <a:r>
                <a:rPr dirty="0"/>
                <a:t>(Europe)</a:t>
              </a:r>
            </a:p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</p:grpSp>
      <p:sp>
        <p:nvSpPr>
          <p:cNvPr id="89" name="Shape 55"/>
          <p:cNvSpPr txBox="1">
            <a:spLocks noGrp="1"/>
          </p:cNvSpPr>
          <p:nvPr>
            <p:ph type="body" sz="half" idx="1"/>
          </p:nvPr>
        </p:nvSpPr>
        <p:spPr>
          <a:xfrm>
            <a:off x="383307" y="1078012"/>
            <a:ext cx="2684489" cy="5324515"/>
          </a:xfrm>
          <a:prstGeom prst="rect">
            <a:avLst/>
          </a:prstGeom>
        </p:spPr>
        <p:txBody>
          <a:bodyPr/>
          <a:lstStyle/>
          <a:p>
            <a:pPr marL="0" indent="0" defTabSz="443484">
              <a:lnSpc>
                <a:spcPct val="90000"/>
              </a:lnSpc>
              <a:spcBef>
                <a:spcPts val="500"/>
              </a:spcBef>
              <a:buSzTx/>
              <a:buNone/>
              <a:defRPr sz="2037"/>
            </a:pPr>
            <a:r>
              <a:rPr dirty="0"/>
              <a:t> </a:t>
            </a:r>
          </a:p>
          <a:p>
            <a:pPr marL="403447" indent="-332613" defTabSz="443484">
              <a:lnSpc>
                <a:spcPct val="90000"/>
              </a:lnSpc>
              <a:spcBef>
                <a:spcPts val="500"/>
              </a:spcBef>
              <a:defRPr sz="2037"/>
            </a:pPr>
            <a:r>
              <a:rPr dirty="0"/>
              <a:t>Improve sensitivity of modern ground-based Gamma-ray telescopes</a:t>
            </a:r>
          </a:p>
          <a:p>
            <a:pPr marL="0" indent="70834" defTabSz="443484">
              <a:lnSpc>
                <a:spcPct val="90000"/>
              </a:lnSpc>
              <a:spcBef>
                <a:spcPts val="500"/>
              </a:spcBef>
              <a:buSzTx/>
              <a:buNone/>
              <a:defRPr sz="2037"/>
            </a:pPr>
            <a:endParaRPr dirty="0"/>
          </a:p>
          <a:p>
            <a:pPr marL="403447" indent="-332613" defTabSz="443484">
              <a:lnSpc>
                <a:spcPct val="90000"/>
              </a:lnSpc>
              <a:spcBef>
                <a:spcPts val="500"/>
              </a:spcBef>
              <a:defRPr sz="2037"/>
            </a:pPr>
            <a:r>
              <a:rPr dirty="0"/>
              <a:t>Develop a group to work on gamma-ray techniques locally       at </a:t>
            </a:r>
            <a:r>
              <a:rPr lang="en-US" dirty="0" smtClean="0"/>
              <a:t>AIM/</a:t>
            </a:r>
            <a:r>
              <a:rPr dirty="0" smtClean="0"/>
              <a:t>CEA</a:t>
            </a:r>
            <a:endParaRPr dirty="0"/>
          </a:p>
          <a:p>
            <a:pPr marL="403447" indent="-332613" defTabSz="443484">
              <a:lnSpc>
                <a:spcPct val="90000"/>
              </a:lnSpc>
              <a:spcBef>
                <a:spcPts val="500"/>
              </a:spcBef>
              <a:defRPr sz="2037"/>
            </a:pPr>
            <a:endParaRPr dirty="0"/>
          </a:p>
          <a:p>
            <a:pPr marL="403447" indent="-332613" defTabSz="443484">
              <a:lnSpc>
                <a:spcPct val="90000"/>
              </a:lnSpc>
              <a:spcBef>
                <a:spcPts val="500"/>
              </a:spcBef>
              <a:defRPr sz="2037"/>
            </a:pPr>
            <a:r>
              <a:rPr dirty="0"/>
              <a:t>Improve overlap with related groups</a:t>
            </a:r>
          </a:p>
          <a:p>
            <a:pPr marL="403447" indent="-332613" defTabSz="443484">
              <a:lnSpc>
                <a:spcPct val="90000"/>
              </a:lnSpc>
              <a:spcBef>
                <a:spcPts val="500"/>
              </a:spcBef>
              <a:defRPr sz="2037"/>
            </a:pPr>
            <a:endParaRPr dirty="0"/>
          </a:p>
          <a:p>
            <a:pPr marL="403447" indent="-332613" defTabSz="443484">
              <a:lnSpc>
                <a:spcPct val="90000"/>
              </a:lnSpc>
              <a:spcBef>
                <a:spcPts val="500"/>
              </a:spcBef>
              <a:defRPr sz="2037"/>
            </a:pPr>
            <a:r>
              <a:rPr dirty="0"/>
              <a:t>Involve new people in gamma-ray analysis</a:t>
            </a:r>
          </a:p>
        </p:txBody>
      </p:sp>
      <p:sp>
        <p:nvSpPr>
          <p:cNvPr id="90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233172">
              <a:defRPr sz="1836"/>
            </a:pPr>
            <a:r>
              <a:rPr sz="2400" dirty="0"/>
              <a:t>Project Context: </a:t>
            </a:r>
            <a:r>
              <a:rPr lang="en-US" sz="2400" dirty="0" smtClean="0"/>
              <a:t> </a:t>
            </a:r>
            <a:r>
              <a:rPr sz="2400" dirty="0" smtClean="0"/>
              <a:t>group </a:t>
            </a:r>
            <a:r>
              <a:rPr sz="2400" dirty="0"/>
              <a:t>development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4821" y="6541904"/>
            <a:ext cx="210086" cy="30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94" name="Shape 57"/>
          <p:cNvGrpSpPr/>
          <p:nvPr/>
        </p:nvGrpSpPr>
        <p:grpSpPr>
          <a:xfrm>
            <a:off x="5356716" y="1814502"/>
            <a:ext cx="2209069" cy="1963324"/>
            <a:chOff x="0" y="0"/>
            <a:chExt cx="2209068" cy="1963322"/>
          </a:xfrm>
        </p:grpSpPr>
        <p:sp>
          <p:nvSpPr>
            <p:cNvPr id="92" name="Oval"/>
            <p:cNvSpPr/>
            <p:nvPr/>
          </p:nvSpPr>
          <p:spPr>
            <a:xfrm>
              <a:off x="-1" y="-1"/>
              <a:ext cx="2209070" cy="196332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3" name="SAp CTA Group"/>
            <p:cNvSpPr txBox="1"/>
            <p:nvPr/>
          </p:nvSpPr>
          <p:spPr>
            <a:xfrm>
              <a:off x="323510" y="287522"/>
              <a:ext cx="1562048" cy="777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 sz="800"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t>SAp CTA Group </a:t>
              </a:r>
            </a:p>
          </p:txBody>
        </p:sp>
      </p:grpSp>
      <p:grpSp>
        <p:nvGrpSpPr>
          <p:cNvPr id="97" name="Shape 58"/>
          <p:cNvGrpSpPr/>
          <p:nvPr/>
        </p:nvGrpSpPr>
        <p:grpSpPr>
          <a:xfrm>
            <a:off x="5837435" y="4257526"/>
            <a:ext cx="1982567" cy="2035725"/>
            <a:chOff x="0" y="0"/>
            <a:chExt cx="1982566" cy="2035723"/>
          </a:xfrm>
        </p:grpSpPr>
        <p:sp>
          <p:nvSpPr>
            <p:cNvPr id="95" name="Oval"/>
            <p:cNvSpPr/>
            <p:nvPr/>
          </p:nvSpPr>
          <p:spPr>
            <a:xfrm>
              <a:off x="-1" y="0"/>
              <a:ext cx="1982568" cy="203572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6" name="CosmoStat Group (SAp)"/>
            <p:cNvSpPr txBox="1"/>
            <p:nvPr/>
          </p:nvSpPr>
          <p:spPr>
            <a:xfrm>
              <a:off x="290340" y="273642"/>
              <a:ext cx="1401885" cy="148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t>CosmoStat Group (SAp)</a:t>
              </a:r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pic>
        <p:nvPicPr>
          <p:cNvPr id="9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1697" y="1261074"/>
            <a:ext cx="1656185" cy="1106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9695" y="2924169"/>
            <a:ext cx="732072" cy="695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2683" y="5248411"/>
            <a:ext cx="732072" cy="69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rcRect l="8188" t="8815" r="6783" b="11486"/>
          <a:stretch>
            <a:fillRect/>
          </a:stretch>
        </p:blipFill>
        <p:spPr>
          <a:xfrm>
            <a:off x="6070639" y="2012845"/>
            <a:ext cx="781034" cy="481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566" extrusionOk="0">
                <a:moveTo>
                  <a:pt x="9934" y="0"/>
                </a:moveTo>
                <a:lnTo>
                  <a:pt x="9804" y="36"/>
                </a:lnTo>
                <a:cubicBezTo>
                  <a:pt x="9615" y="94"/>
                  <a:pt x="8933" y="435"/>
                  <a:pt x="8742" y="569"/>
                </a:cubicBezTo>
                <a:lnTo>
                  <a:pt x="8579" y="693"/>
                </a:lnTo>
                <a:lnTo>
                  <a:pt x="8568" y="1529"/>
                </a:lnTo>
                <a:lnTo>
                  <a:pt x="8557" y="2382"/>
                </a:lnTo>
                <a:lnTo>
                  <a:pt x="8265" y="2400"/>
                </a:lnTo>
                <a:lnTo>
                  <a:pt x="7983" y="2418"/>
                </a:lnTo>
                <a:lnTo>
                  <a:pt x="7983" y="3182"/>
                </a:lnTo>
                <a:lnTo>
                  <a:pt x="7983" y="3947"/>
                </a:lnTo>
                <a:lnTo>
                  <a:pt x="8265" y="3964"/>
                </a:lnTo>
                <a:lnTo>
                  <a:pt x="8557" y="3982"/>
                </a:lnTo>
                <a:lnTo>
                  <a:pt x="8579" y="6329"/>
                </a:lnTo>
                <a:cubicBezTo>
                  <a:pt x="8596" y="8253"/>
                  <a:pt x="8608" y="8725"/>
                  <a:pt x="8655" y="8996"/>
                </a:cubicBezTo>
                <a:cubicBezTo>
                  <a:pt x="8729" y="9421"/>
                  <a:pt x="8856" y="9819"/>
                  <a:pt x="8969" y="9991"/>
                </a:cubicBezTo>
                <a:cubicBezTo>
                  <a:pt x="9019" y="10067"/>
                  <a:pt x="9054" y="10146"/>
                  <a:pt x="9045" y="10169"/>
                </a:cubicBezTo>
                <a:cubicBezTo>
                  <a:pt x="9037" y="10192"/>
                  <a:pt x="9043" y="10225"/>
                  <a:pt x="9067" y="10222"/>
                </a:cubicBezTo>
                <a:cubicBezTo>
                  <a:pt x="9091" y="10220"/>
                  <a:pt x="9192" y="10258"/>
                  <a:pt x="9284" y="10329"/>
                </a:cubicBezTo>
                <a:cubicBezTo>
                  <a:pt x="9375" y="10400"/>
                  <a:pt x="9517" y="10481"/>
                  <a:pt x="9598" y="10507"/>
                </a:cubicBezTo>
                <a:cubicBezTo>
                  <a:pt x="10004" y="10638"/>
                  <a:pt x="10473" y="10535"/>
                  <a:pt x="10900" y="10222"/>
                </a:cubicBezTo>
                <a:cubicBezTo>
                  <a:pt x="11096" y="10078"/>
                  <a:pt x="11156" y="10026"/>
                  <a:pt x="11138" y="9956"/>
                </a:cubicBezTo>
                <a:cubicBezTo>
                  <a:pt x="11017" y="9463"/>
                  <a:pt x="10878" y="8836"/>
                  <a:pt x="10878" y="8782"/>
                </a:cubicBezTo>
                <a:cubicBezTo>
                  <a:pt x="10876" y="8601"/>
                  <a:pt x="10825" y="8570"/>
                  <a:pt x="10672" y="8658"/>
                </a:cubicBezTo>
                <a:cubicBezTo>
                  <a:pt x="10379" y="8827"/>
                  <a:pt x="10173" y="8728"/>
                  <a:pt x="10032" y="8356"/>
                </a:cubicBezTo>
                <a:lnTo>
                  <a:pt x="9956" y="8142"/>
                </a:lnTo>
                <a:lnTo>
                  <a:pt x="9956" y="6062"/>
                </a:lnTo>
                <a:lnTo>
                  <a:pt x="9956" y="3982"/>
                </a:lnTo>
                <a:lnTo>
                  <a:pt x="10704" y="3982"/>
                </a:lnTo>
                <a:lnTo>
                  <a:pt x="11463" y="4000"/>
                </a:lnTo>
                <a:lnTo>
                  <a:pt x="11463" y="3200"/>
                </a:lnTo>
                <a:lnTo>
                  <a:pt x="11463" y="2418"/>
                </a:lnTo>
                <a:lnTo>
                  <a:pt x="10704" y="2400"/>
                </a:lnTo>
                <a:lnTo>
                  <a:pt x="9956" y="2382"/>
                </a:lnTo>
                <a:lnTo>
                  <a:pt x="9945" y="1191"/>
                </a:lnTo>
                <a:lnTo>
                  <a:pt x="9934" y="0"/>
                </a:lnTo>
                <a:close/>
                <a:moveTo>
                  <a:pt x="13036" y="2044"/>
                </a:moveTo>
                <a:cubicBezTo>
                  <a:pt x="12525" y="2042"/>
                  <a:pt x="12296" y="2099"/>
                  <a:pt x="11984" y="2329"/>
                </a:cubicBezTo>
                <a:lnTo>
                  <a:pt x="11778" y="2489"/>
                </a:lnTo>
                <a:lnTo>
                  <a:pt x="11778" y="3182"/>
                </a:lnTo>
                <a:cubicBezTo>
                  <a:pt x="11778" y="3582"/>
                  <a:pt x="11792" y="3893"/>
                  <a:pt x="11810" y="3893"/>
                </a:cubicBezTo>
                <a:cubicBezTo>
                  <a:pt x="11828" y="3893"/>
                  <a:pt x="11950" y="3866"/>
                  <a:pt x="12081" y="3822"/>
                </a:cubicBezTo>
                <a:cubicBezTo>
                  <a:pt x="12873" y="3555"/>
                  <a:pt x="13237" y="3655"/>
                  <a:pt x="13415" y="4231"/>
                </a:cubicBezTo>
                <a:cubicBezTo>
                  <a:pt x="13484" y="4454"/>
                  <a:pt x="13489" y="4561"/>
                  <a:pt x="13480" y="5031"/>
                </a:cubicBezTo>
                <a:lnTo>
                  <a:pt x="13469" y="5582"/>
                </a:lnTo>
                <a:lnTo>
                  <a:pt x="12840" y="5618"/>
                </a:lnTo>
                <a:cubicBezTo>
                  <a:pt x="11883" y="5673"/>
                  <a:pt x="11561" y="5884"/>
                  <a:pt x="11333" y="6631"/>
                </a:cubicBezTo>
                <a:cubicBezTo>
                  <a:pt x="11059" y="7530"/>
                  <a:pt x="11115" y="8856"/>
                  <a:pt x="11453" y="9689"/>
                </a:cubicBezTo>
                <a:cubicBezTo>
                  <a:pt x="11596" y="10043"/>
                  <a:pt x="11746" y="10250"/>
                  <a:pt x="12016" y="10436"/>
                </a:cubicBezTo>
                <a:cubicBezTo>
                  <a:pt x="12196" y="10560"/>
                  <a:pt x="12253" y="10576"/>
                  <a:pt x="12613" y="10560"/>
                </a:cubicBezTo>
                <a:cubicBezTo>
                  <a:pt x="13039" y="10541"/>
                  <a:pt x="13272" y="10440"/>
                  <a:pt x="13448" y="10169"/>
                </a:cubicBezTo>
                <a:cubicBezTo>
                  <a:pt x="13576" y="9972"/>
                  <a:pt x="13656" y="9998"/>
                  <a:pt x="13773" y="10276"/>
                </a:cubicBezTo>
                <a:lnTo>
                  <a:pt x="13871" y="10524"/>
                </a:lnTo>
                <a:lnTo>
                  <a:pt x="14489" y="10524"/>
                </a:lnTo>
                <a:cubicBezTo>
                  <a:pt x="14823" y="10524"/>
                  <a:pt x="15096" y="10507"/>
                  <a:pt x="15096" y="10489"/>
                </a:cubicBezTo>
                <a:cubicBezTo>
                  <a:pt x="15096" y="10472"/>
                  <a:pt x="15038" y="10145"/>
                  <a:pt x="14977" y="9778"/>
                </a:cubicBezTo>
                <a:lnTo>
                  <a:pt x="14868" y="9120"/>
                </a:lnTo>
                <a:lnTo>
                  <a:pt x="14846" y="6720"/>
                </a:lnTo>
                <a:cubicBezTo>
                  <a:pt x="14826" y="4718"/>
                  <a:pt x="14820" y="4265"/>
                  <a:pt x="14771" y="3982"/>
                </a:cubicBezTo>
                <a:cubicBezTo>
                  <a:pt x="14640" y="3232"/>
                  <a:pt x="14457" y="2793"/>
                  <a:pt x="14153" y="2471"/>
                </a:cubicBezTo>
                <a:cubicBezTo>
                  <a:pt x="13839" y="2139"/>
                  <a:pt x="13590" y="2047"/>
                  <a:pt x="13036" y="2044"/>
                </a:cubicBezTo>
                <a:close/>
                <a:moveTo>
                  <a:pt x="6931" y="2151"/>
                </a:moveTo>
                <a:cubicBezTo>
                  <a:pt x="6550" y="2154"/>
                  <a:pt x="6466" y="2175"/>
                  <a:pt x="6226" y="2311"/>
                </a:cubicBezTo>
                <a:cubicBezTo>
                  <a:pt x="6075" y="2397"/>
                  <a:pt x="5845" y="2584"/>
                  <a:pt x="5716" y="2720"/>
                </a:cubicBezTo>
                <a:cubicBezTo>
                  <a:pt x="5495" y="2955"/>
                  <a:pt x="5168" y="3488"/>
                  <a:pt x="5066" y="3787"/>
                </a:cubicBezTo>
                <a:cubicBezTo>
                  <a:pt x="4709" y="4834"/>
                  <a:pt x="4593" y="6066"/>
                  <a:pt x="4719" y="7431"/>
                </a:cubicBezTo>
                <a:cubicBezTo>
                  <a:pt x="4880" y="9183"/>
                  <a:pt x="5463" y="10249"/>
                  <a:pt x="6400" y="10507"/>
                </a:cubicBezTo>
                <a:cubicBezTo>
                  <a:pt x="6834" y="10626"/>
                  <a:pt x="7332" y="10550"/>
                  <a:pt x="7809" y="10276"/>
                </a:cubicBezTo>
                <a:cubicBezTo>
                  <a:pt x="8114" y="10101"/>
                  <a:pt x="8471" y="9805"/>
                  <a:pt x="8471" y="9724"/>
                </a:cubicBezTo>
                <a:cubicBezTo>
                  <a:pt x="8471" y="9699"/>
                  <a:pt x="8446" y="9559"/>
                  <a:pt x="8416" y="9422"/>
                </a:cubicBezTo>
                <a:cubicBezTo>
                  <a:pt x="8387" y="9285"/>
                  <a:pt x="8326" y="8963"/>
                  <a:pt x="8286" y="8711"/>
                </a:cubicBezTo>
                <a:cubicBezTo>
                  <a:pt x="8247" y="8460"/>
                  <a:pt x="8215" y="8257"/>
                  <a:pt x="8210" y="8249"/>
                </a:cubicBezTo>
                <a:cubicBezTo>
                  <a:pt x="8206" y="8241"/>
                  <a:pt x="8068" y="8321"/>
                  <a:pt x="7907" y="8427"/>
                </a:cubicBezTo>
                <a:cubicBezTo>
                  <a:pt x="6923" y="9073"/>
                  <a:pt x="6345" y="8748"/>
                  <a:pt x="6096" y="7413"/>
                </a:cubicBezTo>
                <a:cubicBezTo>
                  <a:pt x="6037" y="7097"/>
                  <a:pt x="6020" y="6857"/>
                  <a:pt x="6020" y="6347"/>
                </a:cubicBezTo>
                <a:cubicBezTo>
                  <a:pt x="6020" y="5629"/>
                  <a:pt x="6066" y="5214"/>
                  <a:pt x="6226" y="4729"/>
                </a:cubicBezTo>
                <a:cubicBezTo>
                  <a:pt x="6337" y="4393"/>
                  <a:pt x="6562" y="4059"/>
                  <a:pt x="6638" y="4107"/>
                </a:cubicBezTo>
                <a:cubicBezTo>
                  <a:pt x="6673" y="4129"/>
                  <a:pt x="6689" y="4102"/>
                  <a:pt x="6682" y="4053"/>
                </a:cubicBezTo>
                <a:cubicBezTo>
                  <a:pt x="6676" y="4003"/>
                  <a:pt x="6745" y="3949"/>
                  <a:pt x="6877" y="3893"/>
                </a:cubicBezTo>
                <a:cubicBezTo>
                  <a:pt x="7038" y="3825"/>
                  <a:pt x="7113" y="3825"/>
                  <a:pt x="7289" y="3876"/>
                </a:cubicBezTo>
                <a:cubicBezTo>
                  <a:pt x="7409" y="3910"/>
                  <a:pt x="7537" y="3960"/>
                  <a:pt x="7571" y="3982"/>
                </a:cubicBezTo>
                <a:cubicBezTo>
                  <a:pt x="7627" y="4020"/>
                  <a:pt x="7636" y="3957"/>
                  <a:pt x="7636" y="3182"/>
                </a:cubicBezTo>
                <a:lnTo>
                  <a:pt x="7636" y="2347"/>
                </a:lnTo>
                <a:lnTo>
                  <a:pt x="7506" y="2258"/>
                </a:lnTo>
                <a:cubicBezTo>
                  <a:pt x="7404" y="2182"/>
                  <a:pt x="7270" y="2149"/>
                  <a:pt x="6931" y="2151"/>
                </a:cubicBezTo>
                <a:close/>
                <a:moveTo>
                  <a:pt x="3949" y="3058"/>
                </a:moveTo>
                <a:cubicBezTo>
                  <a:pt x="3907" y="3075"/>
                  <a:pt x="3772" y="3213"/>
                  <a:pt x="3613" y="3396"/>
                </a:cubicBezTo>
                <a:cubicBezTo>
                  <a:pt x="2494" y="4673"/>
                  <a:pt x="1453" y="6389"/>
                  <a:pt x="870" y="7929"/>
                </a:cubicBezTo>
                <a:cubicBezTo>
                  <a:pt x="-41" y="10335"/>
                  <a:pt x="-237" y="12704"/>
                  <a:pt x="284" y="14969"/>
                </a:cubicBezTo>
                <a:cubicBezTo>
                  <a:pt x="1112" y="18572"/>
                  <a:pt x="3978" y="21075"/>
                  <a:pt x="7788" y="21529"/>
                </a:cubicBezTo>
                <a:cubicBezTo>
                  <a:pt x="8380" y="21600"/>
                  <a:pt x="9988" y="21565"/>
                  <a:pt x="10628" y="21458"/>
                </a:cubicBezTo>
                <a:cubicBezTo>
                  <a:pt x="12919" y="21076"/>
                  <a:pt x="15120" y="20085"/>
                  <a:pt x="17026" y="18578"/>
                </a:cubicBezTo>
                <a:cubicBezTo>
                  <a:pt x="18151" y="17689"/>
                  <a:pt x="18991" y="16814"/>
                  <a:pt x="19975" y="15538"/>
                </a:cubicBezTo>
                <a:cubicBezTo>
                  <a:pt x="20189" y="15260"/>
                  <a:pt x="19960" y="15392"/>
                  <a:pt x="19357" y="15893"/>
                </a:cubicBezTo>
                <a:cubicBezTo>
                  <a:pt x="18279" y="16787"/>
                  <a:pt x="17283" y="17428"/>
                  <a:pt x="16093" y="17991"/>
                </a:cubicBezTo>
                <a:cubicBezTo>
                  <a:pt x="11863" y="19990"/>
                  <a:pt x="7332" y="19758"/>
                  <a:pt x="4329" y="17387"/>
                </a:cubicBezTo>
                <a:cubicBezTo>
                  <a:pt x="2563" y="15993"/>
                  <a:pt x="1505" y="14057"/>
                  <a:pt x="1238" y="11733"/>
                </a:cubicBezTo>
                <a:cubicBezTo>
                  <a:pt x="1154" y="10998"/>
                  <a:pt x="1181" y="9827"/>
                  <a:pt x="1303" y="9084"/>
                </a:cubicBezTo>
                <a:cubicBezTo>
                  <a:pt x="1635" y="7060"/>
                  <a:pt x="2434" y="5249"/>
                  <a:pt x="3884" y="3253"/>
                </a:cubicBezTo>
                <a:cubicBezTo>
                  <a:pt x="3941" y="3174"/>
                  <a:pt x="3984" y="3080"/>
                  <a:pt x="3971" y="3058"/>
                </a:cubicBezTo>
                <a:cubicBezTo>
                  <a:pt x="3969" y="3055"/>
                  <a:pt x="3955" y="3055"/>
                  <a:pt x="3949" y="3058"/>
                </a:cubicBezTo>
                <a:close/>
                <a:moveTo>
                  <a:pt x="13502" y="7004"/>
                </a:moveTo>
                <a:lnTo>
                  <a:pt x="13513" y="7644"/>
                </a:lnTo>
                <a:cubicBezTo>
                  <a:pt x="13524" y="8375"/>
                  <a:pt x="13501" y="8526"/>
                  <a:pt x="13296" y="8782"/>
                </a:cubicBezTo>
                <a:cubicBezTo>
                  <a:pt x="13197" y="8906"/>
                  <a:pt x="13118" y="8943"/>
                  <a:pt x="12949" y="8960"/>
                </a:cubicBezTo>
                <a:cubicBezTo>
                  <a:pt x="12649" y="8991"/>
                  <a:pt x="12558" y="8867"/>
                  <a:pt x="12504" y="8338"/>
                </a:cubicBezTo>
                <a:cubicBezTo>
                  <a:pt x="12455" y="7841"/>
                  <a:pt x="12493" y="7572"/>
                  <a:pt x="12634" y="7342"/>
                </a:cubicBezTo>
                <a:cubicBezTo>
                  <a:pt x="12766" y="7126"/>
                  <a:pt x="12969" y="7034"/>
                  <a:pt x="13285" y="7022"/>
                </a:cubicBezTo>
                <a:lnTo>
                  <a:pt x="13502" y="7004"/>
                </a:lnTo>
                <a:close/>
                <a:moveTo>
                  <a:pt x="5651" y="11609"/>
                </a:moveTo>
                <a:cubicBezTo>
                  <a:pt x="5584" y="11609"/>
                  <a:pt x="5575" y="11643"/>
                  <a:pt x="5575" y="12747"/>
                </a:cubicBezTo>
                <a:cubicBezTo>
                  <a:pt x="5575" y="13851"/>
                  <a:pt x="5584" y="13885"/>
                  <a:pt x="5651" y="13885"/>
                </a:cubicBezTo>
                <a:cubicBezTo>
                  <a:pt x="5716" y="13885"/>
                  <a:pt x="5716" y="13847"/>
                  <a:pt x="5716" y="13298"/>
                </a:cubicBezTo>
                <a:cubicBezTo>
                  <a:pt x="5716" y="12670"/>
                  <a:pt x="5759" y="12462"/>
                  <a:pt x="5890" y="12462"/>
                </a:cubicBezTo>
                <a:cubicBezTo>
                  <a:pt x="5998" y="12462"/>
                  <a:pt x="6031" y="12641"/>
                  <a:pt x="6031" y="13280"/>
                </a:cubicBezTo>
                <a:cubicBezTo>
                  <a:pt x="6031" y="13845"/>
                  <a:pt x="6031" y="13885"/>
                  <a:pt x="6096" y="13885"/>
                </a:cubicBezTo>
                <a:cubicBezTo>
                  <a:pt x="6162" y="13885"/>
                  <a:pt x="6172" y="13843"/>
                  <a:pt x="6172" y="13209"/>
                </a:cubicBezTo>
                <a:cubicBezTo>
                  <a:pt x="6172" y="12710"/>
                  <a:pt x="6156" y="12516"/>
                  <a:pt x="6118" y="12427"/>
                </a:cubicBezTo>
                <a:cubicBezTo>
                  <a:pt x="6050" y="12269"/>
                  <a:pt x="5955" y="12229"/>
                  <a:pt x="5847" y="12320"/>
                </a:cubicBezTo>
                <a:cubicBezTo>
                  <a:pt x="5800" y="12361"/>
                  <a:pt x="5749" y="12374"/>
                  <a:pt x="5738" y="12356"/>
                </a:cubicBezTo>
                <a:cubicBezTo>
                  <a:pt x="5727" y="12338"/>
                  <a:pt x="5716" y="12164"/>
                  <a:pt x="5716" y="11965"/>
                </a:cubicBezTo>
                <a:cubicBezTo>
                  <a:pt x="5716" y="11641"/>
                  <a:pt x="5714" y="11609"/>
                  <a:pt x="5651" y="11609"/>
                </a:cubicBezTo>
                <a:close/>
                <a:moveTo>
                  <a:pt x="9273" y="11609"/>
                </a:moveTo>
                <a:cubicBezTo>
                  <a:pt x="9207" y="11609"/>
                  <a:pt x="9197" y="11650"/>
                  <a:pt x="9197" y="12747"/>
                </a:cubicBezTo>
                <a:cubicBezTo>
                  <a:pt x="9197" y="13841"/>
                  <a:pt x="9208" y="13885"/>
                  <a:pt x="9273" y="13885"/>
                </a:cubicBezTo>
                <a:cubicBezTo>
                  <a:pt x="9331" y="13885"/>
                  <a:pt x="9340" y="13842"/>
                  <a:pt x="9349" y="13565"/>
                </a:cubicBezTo>
                <a:cubicBezTo>
                  <a:pt x="9362" y="13172"/>
                  <a:pt x="9421" y="13103"/>
                  <a:pt x="9501" y="13405"/>
                </a:cubicBezTo>
                <a:cubicBezTo>
                  <a:pt x="9622" y="13861"/>
                  <a:pt x="9636" y="13885"/>
                  <a:pt x="9718" y="13885"/>
                </a:cubicBezTo>
                <a:cubicBezTo>
                  <a:pt x="9762" y="13885"/>
                  <a:pt x="9794" y="13866"/>
                  <a:pt x="9794" y="13849"/>
                </a:cubicBezTo>
                <a:cubicBezTo>
                  <a:pt x="9794" y="13833"/>
                  <a:pt x="9728" y="13615"/>
                  <a:pt x="9653" y="13369"/>
                </a:cubicBezTo>
                <a:cubicBezTo>
                  <a:pt x="9535" y="12986"/>
                  <a:pt x="9528" y="12910"/>
                  <a:pt x="9566" y="12818"/>
                </a:cubicBezTo>
                <a:cubicBezTo>
                  <a:pt x="9590" y="12759"/>
                  <a:pt x="9642" y="12616"/>
                  <a:pt x="9685" y="12498"/>
                </a:cubicBezTo>
                <a:lnTo>
                  <a:pt x="9761" y="12285"/>
                </a:lnTo>
                <a:lnTo>
                  <a:pt x="9685" y="12285"/>
                </a:lnTo>
                <a:cubicBezTo>
                  <a:pt x="9623" y="12285"/>
                  <a:pt x="9578" y="12345"/>
                  <a:pt x="9512" y="12551"/>
                </a:cubicBezTo>
                <a:cubicBezTo>
                  <a:pt x="9463" y="12701"/>
                  <a:pt x="9411" y="12836"/>
                  <a:pt x="9392" y="12836"/>
                </a:cubicBezTo>
                <a:cubicBezTo>
                  <a:pt x="9374" y="12836"/>
                  <a:pt x="9354" y="12551"/>
                  <a:pt x="9349" y="12213"/>
                </a:cubicBezTo>
                <a:cubicBezTo>
                  <a:pt x="9340" y="11646"/>
                  <a:pt x="9336" y="11609"/>
                  <a:pt x="9273" y="11609"/>
                </a:cubicBezTo>
                <a:close/>
                <a:moveTo>
                  <a:pt x="13242" y="11609"/>
                </a:moveTo>
                <a:cubicBezTo>
                  <a:pt x="13176" y="11609"/>
                  <a:pt x="13177" y="11655"/>
                  <a:pt x="13177" y="12747"/>
                </a:cubicBezTo>
                <a:cubicBezTo>
                  <a:pt x="13177" y="13882"/>
                  <a:pt x="13174" y="13877"/>
                  <a:pt x="13253" y="13902"/>
                </a:cubicBezTo>
                <a:cubicBezTo>
                  <a:pt x="13296" y="13915"/>
                  <a:pt x="13328" y="13934"/>
                  <a:pt x="13328" y="13938"/>
                </a:cubicBezTo>
                <a:cubicBezTo>
                  <a:pt x="13328" y="13942"/>
                  <a:pt x="13323" y="13408"/>
                  <a:pt x="13318" y="12765"/>
                </a:cubicBezTo>
                <a:cubicBezTo>
                  <a:pt x="13308" y="11646"/>
                  <a:pt x="13307" y="11609"/>
                  <a:pt x="13242" y="11609"/>
                </a:cubicBezTo>
                <a:close/>
                <a:moveTo>
                  <a:pt x="12027" y="11947"/>
                </a:moveTo>
                <a:cubicBezTo>
                  <a:pt x="11996" y="11949"/>
                  <a:pt x="11971" y="12006"/>
                  <a:pt x="11962" y="12107"/>
                </a:cubicBezTo>
                <a:cubicBezTo>
                  <a:pt x="11956" y="12181"/>
                  <a:pt x="11923" y="12251"/>
                  <a:pt x="11886" y="12267"/>
                </a:cubicBezTo>
                <a:cubicBezTo>
                  <a:pt x="11799" y="12304"/>
                  <a:pt x="11798" y="12442"/>
                  <a:pt x="11886" y="12480"/>
                </a:cubicBezTo>
                <a:cubicBezTo>
                  <a:pt x="11951" y="12508"/>
                  <a:pt x="11951" y="12549"/>
                  <a:pt x="11951" y="13102"/>
                </a:cubicBezTo>
                <a:cubicBezTo>
                  <a:pt x="11951" y="13571"/>
                  <a:pt x="11963" y="13726"/>
                  <a:pt x="12006" y="13796"/>
                </a:cubicBezTo>
                <a:cubicBezTo>
                  <a:pt x="12071" y="13904"/>
                  <a:pt x="12266" y="13916"/>
                  <a:pt x="12266" y="13813"/>
                </a:cubicBezTo>
                <a:cubicBezTo>
                  <a:pt x="12266" y="13773"/>
                  <a:pt x="12233" y="13720"/>
                  <a:pt x="12190" y="13689"/>
                </a:cubicBezTo>
                <a:cubicBezTo>
                  <a:pt x="12116" y="13636"/>
                  <a:pt x="12114" y="13586"/>
                  <a:pt x="12114" y="13049"/>
                </a:cubicBezTo>
                <a:cubicBezTo>
                  <a:pt x="12114" y="12501"/>
                  <a:pt x="12115" y="12480"/>
                  <a:pt x="12190" y="12462"/>
                </a:cubicBezTo>
                <a:cubicBezTo>
                  <a:pt x="12233" y="12452"/>
                  <a:pt x="12266" y="12415"/>
                  <a:pt x="12266" y="12373"/>
                </a:cubicBezTo>
                <a:cubicBezTo>
                  <a:pt x="12266" y="12330"/>
                  <a:pt x="12233" y="12295"/>
                  <a:pt x="12190" y="12285"/>
                </a:cubicBezTo>
                <a:cubicBezTo>
                  <a:pt x="12133" y="12272"/>
                  <a:pt x="12111" y="12205"/>
                  <a:pt x="12103" y="12089"/>
                </a:cubicBezTo>
                <a:cubicBezTo>
                  <a:pt x="12096" y="11990"/>
                  <a:pt x="12058" y="11945"/>
                  <a:pt x="12027" y="11947"/>
                </a:cubicBezTo>
                <a:close/>
                <a:moveTo>
                  <a:pt x="14554" y="12249"/>
                </a:moveTo>
                <a:cubicBezTo>
                  <a:pt x="14435" y="12245"/>
                  <a:pt x="14295" y="12398"/>
                  <a:pt x="14272" y="12569"/>
                </a:cubicBezTo>
                <a:cubicBezTo>
                  <a:pt x="14244" y="12779"/>
                  <a:pt x="14298" y="12928"/>
                  <a:pt x="14456" y="13156"/>
                </a:cubicBezTo>
                <a:cubicBezTo>
                  <a:pt x="14649" y="13433"/>
                  <a:pt x="14584" y="13770"/>
                  <a:pt x="14359" y="13689"/>
                </a:cubicBezTo>
                <a:cubicBezTo>
                  <a:pt x="14277" y="13660"/>
                  <a:pt x="14261" y="13659"/>
                  <a:pt x="14261" y="13725"/>
                </a:cubicBezTo>
                <a:cubicBezTo>
                  <a:pt x="14261" y="13772"/>
                  <a:pt x="14280" y="13833"/>
                  <a:pt x="14304" y="13849"/>
                </a:cubicBezTo>
                <a:cubicBezTo>
                  <a:pt x="14401" y="13914"/>
                  <a:pt x="14532" y="13872"/>
                  <a:pt x="14619" y="13760"/>
                </a:cubicBezTo>
                <a:cubicBezTo>
                  <a:pt x="14690" y="13669"/>
                  <a:pt x="14706" y="13590"/>
                  <a:pt x="14706" y="13422"/>
                </a:cubicBezTo>
                <a:cubicBezTo>
                  <a:pt x="14706" y="13236"/>
                  <a:pt x="14688" y="13169"/>
                  <a:pt x="14554" y="12960"/>
                </a:cubicBezTo>
                <a:cubicBezTo>
                  <a:pt x="14356" y="12652"/>
                  <a:pt x="14350" y="12489"/>
                  <a:pt x="14543" y="12462"/>
                </a:cubicBezTo>
                <a:cubicBezTo>
                  <a:pt x="14687" y="12443"/>
                  <a:pt x="14721" y="12320"/>
                  <a:pt x="14597" y="12267"/>
                </a:cubicBezTo>
                <a:cubicBezTo>
                  <a:pt x="14581" y="12260"/>
                  <a:pt x="14571" y="12250"/>
                  <a:pt x="14554" y="12249"/>
                </a:cubicBezTo>
                <a:close/>
                <a:moveTo>
                  <a:pt x="19422" y="12249"/>
                </a:moveTo>
                <a:cubicBezTo>
                  <a:pt x="19414" y="12249"/>
                  <a:pt x="19402" y="12260"/>
                  <a:pt x="19390" y="12267"/>
                </a:cubicBezTo>
                <a:cubicBezTo>
                  <a:pt x="19357" y="12287"/>
                  <a:pt x="19303" y="12328"/>
                  <a:pt x="19281" y="12356"/>
                </a:cubicBezTo>
                <a:cubicBezTo>
                  <a:pt x="19256" y="12387"/>
                  <a:pt x="19240" y="12374"/>
                  <a:pt x="19227" y="12338"/>
                </a:cubicBezTo>
                <a:cubicBezTo>
                  <a:pt x="19214" y="12305"/>
                  <a:pt x="19169" y="12285"/>
                  <a:pt x="19130" y="12285"/>
                </a:cubicBezTo>
                <a:cubicBezTo>
                  <a:pt x="19073" y="12285"/>
                  <a:pt x="19058" y="12306"/>
                  <a:pt x="19075" y="12409"/>
                </a:cubicBezTo>
                <a:cubicBezTo>
                  <a:pt x="19086" y="12480"/>
                  <a:pt x="19097" y="12842"/>
                  <a:pt x="19097" y="13209"/>
                </a:cubicBezTo>
                <a:cubicBezTo>
                  <a:pt x="19098" y="13855"/>
                  <a:pt x="19108" y="13878"/>
                  <a:pt x="19184" y="13902"/>
                </a:cubicBezTo>
                <a:cubicBezTo>
                  <a:pt x="19227" y="13915"/>
                  <a:pt x="19260" y="13934"/>
                  <a:pt x="19260" y="13938"/>
                </a:cubicBezTo>
                <a:cubicBezTo>
                  <a:pt x="19260" y="13942"/>
                  <a:pt x="19255" y="13665"/>
                  <a:pt x="19249" y="13333"/>
                </a:cubicBezTo>
                <a:cubicBezTo>
                  <a:pt x="19240" y="12823"/>
                  <a:pt x="19241" y="12713"/>
                  <a:pt x="19292" y="12622"/>
                </a:cubicBezTo>
                <a:cubicBezTo>
                  <a:pt x="19325" y="12562"/>
                  <a:pt x="19375" y="12516"/>
                  <a:pt x="19401" y="12516"/>
                </a:cubicBezTo>
                <a:cubicBezTo>
                  <a:pt x="19428" y="12516"/>
                  <a:pt x="19444" y="12453"/>
                  <a:pt x="19444" y="12373"/>
                </a:cubicBezTo>
                <a:cubicBezTo>
                  <a:pt x="19444" y="12290"/>
                  <a:pt x="19446" y="12249"/>
                  <a:pt x="19422" y="12249"/>
                </a:cubicBezTo>
                <a:close/>
                <a:moveTo>
                  <a:pt x="19943" y="12249"/>
                </a:moveTo>
                <a:cubicBezTo>
                  <a:pt x="19935" y="12249"/>
                  <a:pt x="19922" y="12260"/>
                  <a:pt x="19910" y="12267"/>
                </a:cubicBezTo>
                <a:cubicBezTo>
                  <a:pt x="19876" y="12287"/>
                  <a:pt x="19835" y="12328"/>
                  <a:pt x="19813" y="12356"/>
                </a:cubicBezTo>
                <a:cubicBezTo>
                  <a:pt x="19789" y="12387"/>
                  <a:pt x="19762" y="12374"/>
                  <a:pt x="19748" y="12338"/>
                </a:cubicBezTo>
                <a:cubicBezTo>
                  <a:pt x="19736" y="12305"/>
                  <a:pt x="19698" y="12285"/>
                  <a:pt x="19661" y="12285"/>
                </a:cubicBezTo>
                <a:cubicBezTo>
                  <a:pt x="19598" y="12285"/>
                  <a:pt x="19585" y="12332"/>
                  <a:pt x="19585" y="13085"/>
                </a:cubicBezTo>
                <a:cubicBezTo>
                  <a:pt x="19585" y="13846"/>
                  <a:pt x="19595" y="13885"/>
                  <a:pt x="19661" y="13885"/>
                </a:cubicBezTo>
                <a:cubicBezTo>
                  <a:pt x="19726" y="13885"/>
                  <a:pt x="19726" y="13848"/>
                  <a:pt x="19726" y="13351"/>
                </a:cubicBezTo>
                <a:cubicBezTo>
                  <a:pt x="19726" y="12897"/>
                  <a:pt x="19741" y="12786"/>
                  <a:pt x="19802" y="12658"/>
                </a:cubicBezTo>
                <a:cubicBezTo>
                  <a:pt x="19842" y="12575"/>
                  <a:pt x="19893" y="12516"/>
                  <a:pt x="19921" y="12516"/>
                </a:cubicBezTo>
                <a:cubicBezTo>
                  <a:pt x="19950" y="12516"/>
                  <a:pt x="19975" y="12457"/>
                  <a:pt x="19975" y="12373"/>
                </a:cubicBezTo>
                <a:cubicBezTo>
                  <a:pt x="19975" y="12290"/>
                  <a:pt x="19967" y="12249"/>
                  <a:pt x="19943" y="12249"/>
                </a:cubicBezTo>
                <a:close/>
                <a:moveTo>
                  <a:pt x="5326" y="12267"/>
                </a:moveTo>
                <a:cubicBezTo>
                  <a:pt x="5220" y="12266"/>
                  <a:pt x="5059" y="12386"/>
                  <a:pt x="5001" y="12533"/>
                </a:cubicBezTo>
                <a:cubicBezTo>
                  <a:pt x="4865" y="12871"/>
                  <a:pt x="4909" y="13544"/>
                  <a:pt x="5077" y="13760"/>
                </a:cubicBezTo>
                <a:cubicBezTo>
                  <a:pt x="5167" y="13877"/>
                  <a:pt x="5279" y="13913"/>
                  <a:pt x="5380" y="13849"/>
                </a:cubicBezTo>
                <a:cubicBezTo>
                  <a:pt x="5453" y="13803"/>
                  <a:pt x="5414" y="13656"/>
                  <a:pt x="5337" y="13689"/>
                </a:cubicBezTo>
                <a:cubicBezTo>
                  <a:pt x="5302" y="13704"/>
                  <a:pt x="5231" y="13661"/>
                  <a:pt x="5174" y="13582"/>
                </a:cubicBezTo>
                <a:cubicBezTo>
                  <a:pt x="5085" y="13455"/>
                  <a:pt x="5077" y="13403"/>
                  <a:pt x="5077" y="13102"/>
                </a:cubicBezTo>
                <a:cubicBezTo>
                  <a:pt x="5077" y="12679"/>
                  <a:pt x="5146" y="12470"/>
                  <a:pt x="5304" y="12445"/>
                </a:cubicBezTo>
                <a:cubicBezTo>
                  <a:pt x="5436" y="12423"/>
                  <a:pt x="5467" y="12314"/>
                  <a:pt x="5359" y="12267"/>
                </a:cubicBezTo>
                <a:cubicBezTo>
                  <a:pt x="5346" y="12261"/>
                  <a:pt x="5341" y="12267"/>
                  <a:pt x="5326" y="12267"/>
                </a:cubicBezTo>
                <a:close/>
                <a:moveTo>
                  <a:pt x="6682" y="12267"/>
                </a:moveTo>
                <a:cubicBezTo>
                  <a:pt x="6594" y="12272"/>
                  <a:pt x="6506" y="12363"/>
                  <a:pt x="6443" y="12569"/>
                </a:cubicBezTo>
                <a:cubicBezTo>
                  <a:pt x="6321" y="12969"/>
                  <a:pt x="6391" y="13719"/>
                  <a:pt x="6562" y="13831"/>
                </a:cubicBezTo>
                <a:cubicBezTo>
                  <a:pt x="6667" y="13901"/>
                  <a:pt x="6834" y="13898"/>
                  <a:pt x="6898" y="13831"/>
                </a:cubicBezTo>
                <a:cubicBezTo>
                  <a:pt x="6974" y="13753"/>
                  <a:pt x="6911" y="13688"/>
                  <a:pt x="6779" y="13707"/>
                </a:cubicBezTo>
                <a:cubicBezTo>
                  <a:pt x="6687" y="13720"/>
                  <a:pt x="6655" y="13689"/>
                  <a:pt x="6595" y="13565"/>
                </a:cubicBezTo>
                <a:cubicBezTo>
                  <a:pt x="6551" y="13473"/>
                  <a:pt x="6524" y="13346"/>
                  <a:pt x="6530" y="13262"/>
                </a:cubicBezTo>
                <a:cubicBezTo>
                  <a:pt x="6539" y="13125"/>
                  <a:pt x="6553" y="13117"/>
                  <a:pt x="6757" y="13102"/>
                </a:cubicBezTo>
                <a:cubicBezTo>
                  <a:pt x="6974" y="13085"/>
                  <a:pt x="6974" y="13076"/>
                  <a:pt x="6974" y="12907"/>
                </a:cubicBezTo>
                <a:cubicBezTo>
                  <a:pt x="6974" y="12498"/>
                  <a:pt x="6829" y="12258"/>
                  <a:pt x="6682" y="12267"/>
                </a:cubicBezTo>
                <a:close/>
                <a:moveTo>
                  <a:pt x="7462" y="12267"/>
                </a:moveTo>
                <a:cubicBezTo>
                  <a:pt x="7429" y="12287"/>
                  <a:pt x="7387" y="12328"/>
                  <a:pt x="7365" y="12356"/>
                </a:cubicBezTo>
                <a:cubicBezTo>
                  <a:pt x="7340" y="12387"/>
                  <a:pt x="7313" y="12374"/>
                  <a:pt x="7300" y="12338"/>
                </a:cubicBezTo>
                <a:cubicBezTo>
                  <a:pt x="7287" y="12305"/>
                  <a:pt x="7250" y="12285"/>
                  <a:pt x="7213" y="12285"/>
                </a:cubicBezTo>
                <a:cubicBezTo>
                  <a:pt x="7149" y="12285"/>
                  <a:pt x="7148" y="12332"/>
                  <a:pt x="7148" y="13085"/>
                </a:cubicBezTo>
                <a:cubicBezTo>
                  <a:pt x="7148" y="13846"/>
                  <a:pt x="7146" y="13885"/>
                  <a:pt x="7213" y="13885"/>
                </a:cubicBezTo>
                <a:cubicBezTo>
                  <a:pt x="7277" y="13885"/>
                  <a:pt x="7288" y="13848"/>
                  <a:pt x="7289" y="13387"/>
                </a:cubicBezTo>
                <a:cubicBezTo>
                  <a:pt x="7289" y="12846"/>
                  <a:pt x="7328" y="12641"/>
                  <a:pt x="7451" y="12551"/>
                </a:cubicBezTo>
                <a:cubicBezTo>
                  <a:pt x="7536" y="12490"/>
                  <a:pt x="7555" y="12280"/>
                  <a:pt x="7495" y="12267"/>
                </a:cubicBezTo>
                <a:cubicBezTo>
                  <a:pt x="7486" y="12265"/>
                  <a:pt x="7474" y="12260"/>
                  <a:pt x="7462" y="12267"/>
                </a:cubicBezTo>
                <a:close/>
                <a:moveTo>
                  <a:pt x="7907" y="12267"/>
                </a:moveTo>
                <a:cubicBezTo>
                  <a:pt x="7688" y="12277"/>
                  <a:pt x="7559" y="12752"/>
                  <a:pt x="7614" y="13333"/>
                </a:cubicBezTo>
                <a:cubicBezTo>
                  <a:pt x="7639" y="13597"/>
                  <a:pt x="7681" y="13712"/>
                  <a:pt x="7788" y="13813"/>
                </a:cubicBezTo>
                <a:cubicBezTo>
                  <a:pt x="7919" y="13935"/>
                  <a:pt x="8199" y="13866"/>
                  <a:pt x="8145" y="13725"/>
                </a:cubicBezTo>
                <a:cubicBezTo>
                  <a:pt x="8134" y="13695"/>
                  <a:pt x="8080" y="13694"/>
                  <a:pt x="8026" y="13707"/>
                </a:cubicBezTo>
                <a:cubicBezTo>
                  <a:pt x="7886" y="13741"/>
                  <a:pt x="7773" y="13565"/>
                  <a:pt x="7766" y="13316"/>
                </a:cubicBezTo>
                <a:lnTo>
                  <a:pt x="7755" y="13120"/>
                </a:lnTo>
                <a:lnTo>
                  <a:pt x="7972" y="13102"/>
                </a:lnTo>
                <a:lnTo>
                  <a:pt x="8200" y="13085"/>
                </a:lnTo>
                <a:lnTo>
                  <a:pt x="8178" y="12800"/>
                </a:lnTo>
                <a:cubicBezTo>
                  <a:pt x="8157" y="12445"/>
                  <a:pt x="8072" y="12259"/>
                  <a:pt x="7907" y="12267"/>
                </a:cubicBezTo>
                <a:close/>
                <a:moveTo>
                  <a:pt x="8774" y="12267"/>
                </a:moveTo>
                <a:cubicBezTo>
                  <a:pt x="8730" y="12262"/>
                  <a:pt x="8687" y="12267"/>
                  <a:pt x="8644" y="12302"/>
                </a:cubicBezTo>
                <a:cubicBezTo>
                  <a:pt x="8587" y="12349"/>
                  <a:pt x="8536" y="12368"/>
                  <a:pt x="8525" y="12338"/>
                </a:cubicBezTo>
                <a:cubicBezTo>
                  <a:pt x="8514" y="12309"/>
                  <a:pt x="8471" y="12285"/>
                  <a:pt x="8438" y="12285"/>
                </a:cubicBezTo>
                <a:cubicBezTo>
                  <a:pt x="8385" y="12285"/>
                  <a:pt x="8385" y="12365"/>
                  <a:pt x="8395" y="13085"/>
                </a:cubicBezTo>
                <a:cubicBezTo>
                  <a:pt x="8405" y="13833"/>
                  <a:pt x="8407" y="13885"/>
                  <a:pt x="8471" y="13885"/>
                </a:cubicBezTo>
                <a:cubicBezTo>
                  <a:pt x="8534" y="13885"/>
                  <a:pt x="8536" y="13840"/>
                  <a:pt x="8536" y="13280"/>
                </a:cubicBezTo>
                <a:cubicBezTo>
                  <a:pt x="8536" y="12644"/>
                  <a:pt x="8571" y="12462"/>
                  <a:pt x="8677" y="12462"/>
                </a:cubicBezTo>
                <a:cubicBezTo>
                  <a:pt x="8802" y="12462"/>
                  <a:pt x="8818" y="12582"/>
                  <a:pt x="8807" y="13262"/>
                </a:cubicBezTo>
                <a:cubicBezTo>
                  <a:pt x="8796" y="13909"/>
                  <a:pt x="8805" y="13926"/>
                  <a:pt x="8883" y="13902"/>
                </a:cubicBezTo>
                <a:cubicBezTo>
                  <a:pt x="8959" y="13878"/>
                  <a:pt x="8959" y="13845"/>
                  <a:pt x="8959" y="13191"/>
                </a:cubicBezTo>
                <a:cubicBezTo>
                  <a:pt x="8959" y="12821"/>
                  <a:pt x="8949" y="12479"/>
                  <a:pt x="8937" y="12427"/>
                </a:cubicBezTo>
                <a:cubicBezTo>
                  <a:pt x="8914" y="12330"/>
                  <a:pt x="8848" y="12275"/>
                  <a:pt x="8774" y="12267"/>
                </a:cubicBezTo>
                <a:close/>
                <a:moveTo>
                  <a:pt x="10162" y="12267"/>
                </a:moveTo>
                <a:cubicBezTo>
                  <a:pt x="10090" y="12276"/>
                  <a:pt x="10017" y="12340"/>
                  <a:pt x="9967" y="12445"/>
                </a:cubicBezTo>
                <a:cubicBezTo>
                  <a:pt x="9826" y="12739"/>
                  <a:pt x="9844" y="13523"/>
                  <a:pt x="10000" y="13778"/>
                </a:cubicBezTo>
                <a:cubicBezTo>
                  <a:pt x="10075" y="13901"/>
                  <a:pt x="10217" y="13926"/>
                  <a:pt x="10325" y="13831"/>
                </a:cubicBezTo>
                <a:cubicBezTo>
                  <a:pt x="10476" y="13699"/>
                  <a:pt x="10547" y="13002"/>
                  <a:pt x="10455" y="12569"/>
                </a:cubicBezTo>
                <a:cubicBezTo>
                  <a:pt x="10410" y="12359"/>
                  <a:pt x="10282" y="12251"/>
                  <a:pt x="10162" y="12267"/>
                </a:cubicBezTo>
                <a:close/>
                <a:moveTo>
                  <a:pt x="12689" y="12267"/>
                </a:moveTo>
                <a:cubicBezTo>
                  <a:pt x="12549" y="12273"/>
                  <a:pt x="12451" y="12413"/>
                  <a:pt x="12407" y="12676"/>
                </a:cubicBezTo>
                <a:cubicBezTo>
                  <a:pt x="12330" y="13129"/>
                  <a:pt x="12406" y="13692"/>
                  <a:pt x="12559" y="13813"/>
                </a:cubicBezTo>
                <a:cubicBezTo>
                  <a:pt x="12706" y="13929"/>
                  <a:pt x="12927" y="13888"/>
                  <a:pt x="12927" y="13742"/>
                </a:cubicBezTo>
                <a:cubicBezTo>
                  <a:pt x="12927" y="13688"/>
                  <a:pt x="12900" y="13668"/>
                  <a:pt x="12819" y="13689"/>
                </a:cubicBezTo>
                <a:cubicBezTo>
                  <a:pt x="12663" y="13731"/>
                  <a:pt x="12545" y="13580"/>
                  <a:pt x="12537" y="13316"/>
                </a:cubicBezTo>
                <a:lnTo>
                  <a:pt x="12526" y="13120"/>
                </a:lnTo>
                <a:lnTo>
                  <a:pt x="12754" y="13102"/>
                </a:lnTo>
                <a:lnTo>
                  <a:pt x="12971" y="13085"/>
                </a:lnTo>
                <a:lnTo>
                  <a:pt x="12960" y="12800"/>
                </a:lnTo>
                <a:cubicBezTo>
                  <a:pt x="12939" y="12450"/>
                  <a:pt x="12848" y="12260"/>
                  <a:pt x="12689" y="12267"/>
                </a:cubicBezTo>
                <a:close/>
                <a:moveTo>
                  <a:pt x="13827" y="12267"/>
                </a:moveTo>
                <a:cubicBezTo>
                  <a:pt x="13739" y="12272"/>
                  <a:pt x="13652" y="12363"/>
                  <a:pt x="13589" y="12569"/>
                </a:cubicBezTo>
                <a:cubicBezTo>
                  <a:pt x="13467" y="12969"/>
                  <a:pt x="13537" y="13719"/>
                  <a:pt x="13708" y="13831"/>
                </a:cubicBezTo>
                <a:cubicBezTo>
                  <a:pt x="13813" y="13901"/>
                  <a:pt x="13980" y="13898"/>
                  <a:pt x="14044" y="13831"/>
                </a:cubicBezTo>
                <a:cubicBezTo>
                  <a:pt x="14120" y="13753"/>
                  <a:pt x="14057" y="13688"/>
                  <a:pt x="13925" y="13707"/>
                </a:cubicBezTo>
                <a:cubicBezTo>
                  <a:pt x="13833" y="13720"/>
                  <a:pt x="13800" y="13689"/>
                  <a:pt x="13740" y="13565"/>
                </a:cubicBezTo>
                <a:cubicBezTo>
                  <a:pt x="13696" y="13473"/>
                  <a:pt x="13669" y="13346"/>
                  <a:pt x="13675" y="13262"/>
                </a:cubicBezTo>
                <a:cubicBezTo>
                  <a:pt x="13684" y="13125"/>
                  <a:pt x="13699" y="13117"/>
                  <a:pt x="13903" y="13102"/>
                </a:cubicBezTo>
                <a:cubicBezTo>
                  <a:pt x="14120" y="13085"/>
                  <a:pt x="14120" y="13076"/>
                  <a:pt x="14120" y="12907"/>
                </a:cubicBezTo>
                <a:cubicBezTo>
                  <a:pt x="14120" y="12498"/>
                  <a:pt x="13975" y="12258"/>
                  <a:pt x="13827" y="12267"/>
                </a:cubicBezTo>
                <a:close/>
                <a:moveTo>
                  <a:pt x="15215" y="12267"/>
                </a:moveTo>
                <a:cubicBezTo>
                  <a:pt x="15128" y="12275"/>
                  <a:pt x="15057" y="12323"/>
                  <a:pt x="15009" y="12391"/>
                </a:cubicBezTo>
                <a:cubicBezTo>
                  <a:pt x="14793" y="12705"/>
                  <a:pt x="14799" y="13591"/>
                  <a:pt x="15020" y="13796"/>
                </a:cubicBezTo>
                <a:cubicBezTo>
                  <a:pt x="15133" y="13900"/>
                  <a:pt x="15310" y="13881"/>
                  <a:pt x="15324" y="13760"/>
                </a:cubicBezTo>
                <a:cubicBezTo>
                  <a:pt x="15332" y="13691"/>
                  <a:pt x="15319" y="13670"/>
                  <a:pt x="15259" y="13689"/>
                </a:cubicBezTo>
                <a:cubicBezTo>
                  <a:pt x="15204" y="13706"/>
                  <a:pt x="15156" y="13669"/>
                  <a:pt x="15096" y="13565"/>
                </a:cubicBezTo>
                <a:cubicBezTo>
                  <a:pt x="15024" y="13440"/>
                  <a:pt x="15009" y="13354"/>
                  <a:pt x="15009" y="13085"/>
                </a:cubicBezTo>
                <a:cubicBezTo>
                  <a:pt x="15009" y="12674"/>
                  <a:pt x="15082" y="12462"/>
                  <a:pt x="15226" y="12462"/>
                </a:cubicBezTo>
                <a:cubicBezTo>
                  <a:pt x="15336" y="12462"/>
                  <a:pt x="15416" y="12300"/>
                  <a:pt x="15313" y="12285"/>
                </a:cubicBezTo>
                <a:cubicBezTo>
                  <a:pt x="15281" y="12280"/>
                  <a:pt x="15245" y="12264"/>
                  <a:pt x="15215" y="12267"/>
                </a:cubicBezTo>
                <a:close/>
                <a:moveTo>
                  <a:pt x="15790" y="12267"/>
                </a:moveTo>
                <a:cubicBezTo>
                  <a:pt x="15694" y="12261"/>
                  <a:pt x="15592" y="12343"/>
                  <a:pt x="15530" y="12516"/>
                </a:cubicBezTo>
                <a:cubicBezTo>
                  <a:pt x="15401" y="12874"/>
                  <a:pt x="15466" y="13743"/>
                  <a:pt x="15627" y="13849"/>
                </a:cubicBezTo>
                <a:cubicBezTo>
                  <a:pt x="15782" y="13951"/>
                  <a:pt x="15940" y="13847"/>
                  <a:pt x="16018" y="13600"/>
                </a:cubicBezTo>
                <a:cubicBezTo>
                  <a:pt x="16084" y="13390"/>
                  <a:pt x="16082" y="12804"/>
                  <a:pt x="16018" y="12551"/>
                </a:cubicBezTo>
                <a:cubicBezTo>
                  <a:pt x="15972" y="12372"/>
                  <a:pt x="15886" y="12273"/>
                  <a:pt x="15790" y="12267"/>
                </a:cubicBezTo>
                <a:close/>
                <a:moveTo>
                  <a:pt x="16603" y="12267"/>
                </a:moveTo>
                <a:cubicBezTo>
                  <a:pt x="16571" y="12270"/>
                  <a:pt x="16538" y="12293"/>
                  <a:pt x="16505" y="12320"/>
                </a:cubicBezTo>
                <a:cubicBezTo>
                  <a:pt x="16453" y="12365"/>
                  <a:pt x="16409" y="12369"/>
                  <a:pt x="16397" y="12338"/>
                </a:cubicBezTo>
                <a:cubicBezTo>
                  <a:pt x="16386" y="12309"/>
                  <a:pt x="16360" y="12285"/>
                  <a:pt x="16332" y="12285"/>
                </a:cubicBezTo>
                <a:cubicBezTo>
                  <a:pt x="16290" y="12285"/>
                  <a:pt x="16278" y="12474"/>
                  <a:pt x="16278" y="13405"/>
                </a:cubicBezTo>
                <a:cubicBezTo>
                  <a:pt x="16278" y="14470"/>
                  <a:pt x="16278" y="14507"/>
                  <a:pt x="16343" y="14507"/>
                </a:cubicBezTo>
                <a:cubicBezTo>
                  <a:pt x="16401" y="14507"/>
                  <a:pt x="16410" y="14469"/>
                  <a:pt x="16419" y="14187"/>
                </a:cubicBezTo>
                <a:cubicBezTo>
                  <a:pt x="16429" y="13874"/>
                  <a:pt x="16433" y="13851"/>
                  <a:pt x="16516" y="13867"/>
                </a:cubicBezTo>
                <a:cubicBezTo>
                  <a:pt x="16766" y="13914"/>
                  <a:pt x="16874" y="13705"/>
                  <a:pt x="16874" y="13102"/>
                </a:cubicBezTo>
                <a:cubicBezTo>
                  <a:pt x="16874" y="12885"/>
                  <a:pt x="16852" y="12629"/>
                  <a:pt x="16831" y="12533"/>
                </a:cubicBezTo>
                <a:cubicBezTo>
                  <a:pt x="16795" y="12363"/>
                  <a:pt x="16702" y="12258"/>
                  <a:pt x="16603" y="12267"/>
                </a:cubicBezTo>
                <a:close/>
                <a:moveTo>
                  <a:pt x="17351" y="12267"/>
                </a:moveTo>
                <a:cubicBezTo>
                  <a:pt x="17262" y="12272"/>
                  <a:pt x="17165" y="12363"/>
                  <a:pt x="17102" y="12569"/>
                </a:cubicBezTo>
                <a:cubicBezTo>
                  <a:pt x="16980" y="12969"/>
                  <a:pt x="17050" y="13719"/>
                  <a:pt x="17221" y="13831"/>
                </a:cubicBezTo>
                <a:cubicBezTo>
                  <a:pt x="17327" y="13901"/>
                  <a:pt x="17504" y="13898"/>
                  <a:pt x="17568" y="13831"/>
                </a:cubicBezTo>
                <a:cubicBezTo>
                  <a:pt x="17644" y="13753"/>
                  <a:pt x="17581" y="13688"/>
                  <a:pt x="17449" y="13707"/>
                </a:cubicBezTo>
                <a:cubicBezTo>
                  <a:pt x="17358" y="13720"/>
                  <a:pt x="17314" y="13689"/>
                  <a:pt x="17254" y="13565"/>
                </a:cubicBezTo>
                <a:cubicBezTo>
                  <a:pt x="17210" y="13473"/>
                  <a:pt x="17183" y="13346"/>
                  <a:pt x="17189" y="13262"/>
                </a:cubicBezTo>
                <a:cubicBezTo>
                  <a:pt x="17199" y="13125"/>
                  <a:pt x="17211" y="13117"/>
                  <a:pt x="17416" y="13102"/>
                </a:cubicBezTo>
                <a:cubicBezTo>
                  <a:pt x="17632" y="13085"/>
                  <a:pt x="17633" y="13076"/>
                  <a:pt x="17633" y="12907"/>
                </a:cubicBezTo>
                <a:cubicBezTo>
                  <a:pt x="17633" y="12498"/>
                  <a:pt x="17498" y="12258"/>
                  <a:pt x="17351" y="12267"/>
                </a:cubicBezTo>
                <a:close/>
                <a:moveTo>
                  <a:pt x="18587" y="12267"/>
                </a:moveTo>
                <a:cubicBezTo>
                  <a:pt x="18487" y="12261"/>
                  <a:pt x="18391" y="12321"/>
                  <a:pt x="18381" y="12409"/>
                </a:cubicBezTo>
                <a:cubicBezTo>
                  <a:pt x="18373" y="12474"/>
                  <a:pt x="18403" y="12479"/>
                  <a:pt x="18512" y="12462"/>
                </a:cubicBezTo>
                <a:cubicBezTo>
                  <a:pt x="18654" y="12440"/>
                  <a:pt x="18662" y="12471"/>
                  <a:pt x="18685" y="12711"/>
                </a:cubicBezTo>
                <a:cubicBezTo>
                  <a:pt x="18693" y="12792"/>
                  <a:pt x="18670" y="12830"/>
                  <a:pt x="18566" y="12889"/>
                </a:cubicBezTo>
                <a:cubicBezTo>
                  <a:pt x="18378" y="12995"/>
                  <a:pt x="18295" y="13162"/>
                  <a:pt x="18295" y="13458"/>
                </a:cubicBezTo>
                <a:cubicBezTo>
                  <a:pt x="18295" y="13762"/>
                  <a:pt x="18389" y="13904"/>
                  <a:pt x="18544" y="13867"/>
                </a:cubicBezTo>
                <a:cubicBezTo>
                  <a:pt x="18603" y="13853"/>
                  <a:pt x="18654" y="13863"/>
                  <a:pt x="18663" y="13885"/>
                </a:cubicBezTo>
                <a:cubicBezTo>
                  <a:pt x="18671" y="13907"/>
                  <a:pt x="18724" y="13917"/>
                  <a:pt x="18772" y="13902"/>
                </a:cubicBezTo>
                <a:cubicBezTo>
                  <a:pt x="18859" y="13874"/>
                  <a:pt x="18858" y="13859"/>
                  <a:pt x="18858" y="13316"/>
                </a:cubicBezTo>
                <a:cubicBezTo>
                  <a:pt x="18858" y="12600"/>
                  <a:pt x="18819" y="12379"/>
                  <a:pt x="18685" y="12302"/>
                </a:cubicBezTo>
                <a:cubicBezTo>
                  <a:pt x="18655" y="12285"/>
                  <a:pt x="18620" y="12269"/>
                  <a:pt x="18587" y="12267"/>
                </a:cubicBezTo>
                <a:close/>
                <a:moveTo>
                  <a:pt x="20333" y="12267"/>
                </a:moveTo>
                <a:cubicBezTo>
                  <a:pt x="20233" y="12261"/>
                  <a:pt x="20126" y="12322"/>
                  <a:pt x="20116" y="12409"/>
                </a:cubicBezTo>
                <a:cubicBezTo>
                  <a:pt x="20108" y="12473"/>
                  <a:pt x="20140" y="12479"/>
                  <a:pt x="20246" y="12462"/>
                </a:cubicBezTo>
                <a:cubicBezTo>
                  <a:pt x="20359" y="12445"/>
                  <a:pt x="20387" y="12467"/>
                  <a:pt x="20420" y="12569"/>
                </a:cubicBezTo>
                <a:cubicBezTo>
                  <a:pt x="20479" y="12749"/>
                  <a:pt x="20448" y="12837"/>
                  <a:pt x="20290" y="12907"/>
                </a:cubicBezTo>
                <a:cubicBezTo>
                  <a:pt x="20213" y="12941"/>
                  <a:pt x="20124" y="13033"/>
                  <a:pt x="20095" y="13102"/>
                </a:cubicBezTo>
                <a:cubicBezTo>
                  <a:pt x="20018" y="13282"/>
                  <a:pt x="20031" y="13639"/>
                  <a:pt x="20116" y="13778"/>
                </a:cubicBezTo>
                <a:cubicBezTo>
                  <a:pt x="20194" y="13906"/>
                  <a:pt x="20323" y="13917"/>
                  <a:pt x="20387" y="13813"/>
                </a:cubicBezTo>
                <a:cubicBezTo>
                  <a:pt x="20419" y="13759"/>
                  <a:pt x="20430" y="13759"/>
                  <a:pt x="20463" y="13813"/>
                </a:cubicBezTo>
                <a:cubicBezTo>
                  <a:pt x="20570" y="13989"/>
                  <a:pt x="20604" y="13899"/>
                  <a:pt x="20604" y="13298"/>
                </a:cubicBezTo>
                <a:cubicBezTo>
                  <a:pt x="20604" y="12591"/>
                  <a:pt x="20558" y="12381"/>
                  <a:pt x="20420" y="12302"/>
                </a:cubicBezTo>
                <a:cubicBezTo>
                  <a:pt x="20390" y="12285"/>
                  <a:pt x="20366" y="12269"/>
                  <a:pt x="20333" y="12267"/>
                </a:cubicBezTo>
                <a:close/>
                <a:moveTo>
                  <a:pt x="10596" y="12285"/>
                </a:moveTo>
                <a:lnTo>
                  <a:pt x="10726" y="13031"/>
                </a:lnTo>
                <a:cubicBezTo>
                  <a:pt x="10793" y="13443"/>
                  <a:pt x="10833" y="13810"/>
                  <a:pt x="10824" y="13849"/>
                </a:cubicBezTo>
                <a:cubicBezTo>
                  <a:pt x="10813" y="13897"/>
                  <a:pt x="10843" y="13919"/>
                  <a:pt x="10900" y="13902"/>
                </a:cubicBezTo>
                <a:cubicBezTo>
                  <a:pt x="10961" y="13882"/>
                  <a:pt x="10983" y="13823"/>
                  <a:pt x="11008" y="13671"/>
                </a:cubicBezTo>
                <a:cubicBezTo>
                  <a:pt x="11027" y="13557"/>
                  <a:pt x="11090" y="13205"/>
                  <a:pt x="11138" y="12907"/>
                </a:cubicBezTo>
                <a:cubicBezTo>
                  <a:pt x="11244" y="12258"/>
                  <a:pt x="11242" y="12285"/>
                  <a:pt x="11160" y="12285"/>
                </a:cubicBezTo>
                <a:cubicBezTo>
                  <a:pt x="11106" y="12285"/>
                  <a:pt x="11085" y="12372"/>
                  <a:pt x="11030" y="12800"/>
                </a:cubicBezTo>
                <a:cubicBezTo>
                  <a:pt x="10993" y="13084"/>
                  <a:pt x="10940" y="13315"/>
                  <a:pt x="10921" y="13316"/>
                </a:cubicBezTo>
                <a:cubicBezTo>
                  <a:pt x="10902" y="13316"/>
                  <a:pt x="10861" y="13085"/>
                  <a:pt x="10824" y="12800"/>
                </a:cubicBezTo>
                <a:cubicBezTo>
                  <a:pt x="10763" y="12339"/>
                  <a:pt x="10751" y="12285"/>
                  <a:pt x="10683" y="12285"/>
                </a:cubicBezTo>
                <a:lnTo>
                  <a:pt x="10596" y="12285"/>
                </a:lnTo>
                <a:close/>
                <a:moveTo>
                  <a:pt x="20810" y="12285"/>
                </a:moveTo>
                <a:cubicBezTo>
                  <a:pt x="20773" y="12285"/>
                  <a:pt x="20734" y="12314"/>
                  <a:pt x="20734" y="12338"/>
                </a:cubicBezTo>
                <a:cubicBezTo>
                  <a:pt x="20734" y="12362"/>
                  <a:pt x="20797" y="12700"/>
                  <a:pt x="20864" y="13102"/>
                </a:cubicBezTo>
                <a:cubicBezTo>
                  <a:pt x="20996" y="13893"/>
                  <a:pt x="20992" y="13939"/>
                  <a:pt x="20821" y="14240"/>
                </a:cubicBezTo>
                <a:cubicBezTo>
                  <a:pt x="20767" y="14335"/>
                  <a:pt x="20742" y="14409"/>
                  <a:pt x="20756" y="14471"/>
                </a:cubicBezTo>
                <a:cubicBezTo>
                  <a:pt x="20776" y="14556"/>
                  <a:pt x="20790" y="14556"/>
                  <a:pt x="20854" y="14489"/>
                </a:cubicBezTo>
                <a:cubicBezTo>
                  <a:pt x="20974" y="14365"/>
                  <a:pt x="21116" y="13846"/>
                  <a:pt x="21244" y="13031"/>
                </a:cubicBezTo>
                <a:cubicBezTo>
                  <a:pt x="21363" y="12280"/>
                  <a:pt x="21361" y="12285"/>
                  <a:pt x="21287" y="12302"/>
                </a:cubicBezTo>
                <a:cubicBezTo>
                  <a:pt x="21223" y="12318"/>
                  <a:pt x="21202" y="12374"/>
                  <a:pt x="21157" y="12747"/>
                </a:cubicBezTo>
                <a:cubicBezTo>
                  <a:pt x="21127" y="12988"/>
                  <a:pt x="21092" y="13208"/>
                  <a:pt x="21081" y="13227"/>
                </a:cubicBezTo>
                <a:cubicBezTo>
                  <a:pt x="21041" y="13291"/>
                  <a:pt x="20991" y="13105"/>
                  <a:pt x="20930" y="12693"/>
                </a:cubicBezTo>
                <a:cubicBezTo>
                  <a:pt x="20881" y="12360"/>
                  <a:pt x="20863" y="12285"/>
                  <a:pt x="20810" y="12285"/>
                </a:cubicBezTo>
                <a:close/>
                <a:moveTo>
                  <a:pt x="6692" y="12427"/>
                </a:moveTo>
                <a:cubicBezTo>
                  <a:pt x="6711" y="12430"/>
                  <a:pt x="6722" y="12458"/>
                  <a:pt x="6757" y="12516"/>
                </a:cubicBezTo>
                <a:cubicBezTo>
                  <a:pt x="6800" y="12585"/>
                  <a:pt x="6829" y="12694"/>
                  <a:pt x="6822" y="12765"/>
                </a:cubicBezTo>
                <a:cubicBezTo>
                  <a:pt x="6814" y="12863"/>
                  <a:pt x="6782" y="12893"/>
                  <a:pt x="6682" y="12907"/>
                </a:cubicBezTo>
                <a:cubicBezTo>
                  <a:pt x="6612" y="12917"/>
                  <a:pt x="6554" y="12886"/>
                  <a:pt x="6541" y="12853"/>
                </a:cubicBezTo>
                <a:cubicBezTo>
                  <a:pt x="6509" y="12767"/>
                  <a:pt x="6539" y="12613"/>
                  <a:pt x="6616" y="12498"/>
                </a:cubicBezTo>
                <a:cubicBezTo>
                  <a:pt x="6648" y="12452"/>
                  <a:pt x="6674" y="12424"/>
                  <a:pt x="6692" y="12427"/>
                </a:cubicBezTo>
                <a:close/>
                <a:moveTo>
                  <a:pt x="7907" y="12427"/>
                </a:moveTo>
                <a:cubicBezTo>
                  <a:pt x="7925" y="12430"/>
                  <a:pt x="7947" y="12458"/>
                  <a:pt x="7983" y="12516"/>
                </a:cubicBezTo>
                <a:cubicBezTo>
                  <a:pt x="8025" y="12585"/>
                  <a:pt x="8054" y="12694"/>
                  <a:pt x="8048" y="12765"/>
                </a:cubicBezTo>
                <a:cubicBezTo>
                  <a:pt x="8039" y="12863"/>
                  <a:pt x="8007" y="12893"/>
                  <a:pt x="7907" y="12907"/>
                </a:cubicBezTo>
                <a:cubicBezTo>
                  <a:pt x="7837" y="12917"/>
                  <a:pt x="7768" y="12886"/>
                  <a:pt x="7755" y="12853"/>
                </a:cubicBezTo>
                <a:cubicBezTo>
                  <a:pt x="7723" y="12767"/>
                  <a:pt x="7764" y="12613"/>
                  <a:pt x="7842" y="12498"/>
                </a:cubicBezTo>
                <a:cubicBezTo>
                  <a:pt x="7873" y="12452"/>
                  <a:pt x="7888" y="12424"/>
                  <a:pt x="7907" y="12427"/>
                </a:cubicBezTo>
                <a:close/>
                <a:moveTo>
                  <a:pt x="13838" y="12427"/>
                </a:moveTo>
                <a:cubicBezTo>
                  <a:pt x="13857" y="12430"/>
                  <a:pt x="13868" y="12458"/>
                  <a:pt x="13903" y="12516"/>
                </a:cubicBezTo>
                <a:cubicBezTo>
                  <a:pt x="13946" y="12585"/>
                  <a:pt x="13975" y="12694"/>
                  <a:pt x="13968" y="12765"/>
                </a:cubicBezTo>
                <a:cubicBezTo>
                  <a:pt x="13960" y="12863"/>
                  <a:pt x="13928" y="12893"/>
                  <a:pt x="13827" y="12907"/>
                </a:cubicBezTo>
                <a:cubicBezTo>
                  <a:pt x="13757" y="12917"/>
                  <a:pt x="13699" y="12886"/>
                  <a:pt x="13686" y="12853"/>
                </a:cubicBezTo>
                <a:cubicBezTo>
                  <a:pt x="13654" y="12767"/>
                  <a:pt x="13685" y="12613"/>
                  <a:pt x="13762" y="12498"/>
                </a:cubicBezTo>
                <a:cubicBezTo>
                  <a:pt x="13794" y="12452"/>
                  <a:pt x="13820" y="12424"/>
                  <a:pt x="13838" y="12427"/>
                </a:cubicBezTo>
                <a:close/>
                <a:moveTo>
                  <a:pt x="17351" y="12427"/>
                </a:moveTo>
                <a:cubicBezTo>
                  <a:pt x="17369" y="12430"/>
                  <a:pt x="17392" y="12458"/>
                  <a:pt x="17427" y="12516"/>
                </a:cubicBezTo>
                <a:cubicBezTo>
                  <a:pt x="17470" y="12585"/>
                  <a:pt x="17498" y="12694"/>
                  <a:pt x="17492" y="12765"/>
                </a:cubicBezTo>
                <a:cubicBezTo>
                  <a:pt x="17483" y="12863"/>
                  <a:pt x="17451" y="12893"/>
                  <a:pt x="17351" y="12907"/>
                </a:cubicBezTo>
                <a:cubicBezTo>
                  <a:pt x="17280" y="12917"/>
                  <a:pt x="17211" y="12886"/>
                  <a:pt x="17199" y="12853"/>
                </a:cubicBezTo>
                <a:cubicBezTo>
                  <a:pt x="17167" y="12767"/>
                  <a:pt x="17208" y="12613"/>
                  <a:pt x="17286" y="12498"/>
                </a:cubicBezTo>
                <a:cubicBezTo>
                  <a:pt x="17317" y="12452"/>
                  <a:pt x="17332" y="12424"/>
                  <a:pt x="17351" y="12427"/>
                </a:cubicBezTo>
                <a:close/>
                <a:moveTo>
                  <a:pt x="12689" y="12445"/>
                </a:moveTo>
                <a:cubicBezTo>
                  <a:pt x="12753" y="12461"/>
                  <a:pt x="12818" y="12595"/>
                  <a:pt x="12830" y="12747"/>
                </a:cubicBezTo>
                <a:cubicBezTo>
                  <a:pt x="12840" y="12877"/>
                  <a:pt x="12832" y="12891"/>
                  <a:pt x="12700" y="12907"/>
                </a:cubicBezTo>
                <a:cubicBezTo>
                  <a:pt x="12620" y="12916"/>
                  <a:pt x="12548" y="12902"/>
                  <a:pt x="12537" y="12871"/>
                </a:cubicBezTo>
                <a:cubicBezTo>
                  <a:pt x="12510" y="12799"/>
                  <a:pt x="12558" y="12551"/>
                  <a:pt x="12624" y="12462"/>
                </a:cubicBezTo>
                <a:cubicBezTo>
                  <a:pt x="12641" y="12439"/>
                  <a:pt x="12667" y="12439"/>
                  <a:pt x="12689" y="12445"/>
                </a:cubicBezTo>
                <a:close/>
                <a:moveTo>
                  <a:pt x="10184" y="12462"/>
                </a:moveTo>
                <a:cubicBezTo>
                  <a:pt x="10220" y="12466"/>
                  <a:pt x="10257" y="12503"/>
                  <a:pt x="10292" y="12587"/>
                </a:cubicBezTo>
                <a:cubicBezTo>
                  <a:pt x="10363" y="12753"/>
                  <a:pt x="10374" y="13324"/>
                  <a:pt x="10303" y="13547"/>
                </a:cubicBezTo>
                <a:cubicBezTo>
                  <a:pt x="10202" y="13868"/>
                  <a:pt x="10041" y="13677"/>
                  <a:pt x="10010" y="13191"/>
                </a:cubicBezTo>
                <a:cubicBezTo>
                  <a:pt x="9984" y="12767"/>
                  <a:pt x="10076" y="12453"/>
                  <a:pt x="10184" y="12462"/>
                </a:cubicBezTo>
                <a:close/>
                <a:moveTo>
                  <a:pt x="15768" y="12462"/>
                </a:moveTo>
                <a:cubicBezTo>
                  <a:pt x="15804" y="12462"/>
                  <a:pt x="15842" y="12505"/>
                  <a:pt x="15877" y="12587"/>
                </a:cubicBezTo>
                <a:cubicBezTo>
                  <a:pt x="15952" y="12763"/>
                  <a:pt x="15952" y="13407"/>
                  <a:pt x="15877" y="13582"/>
                </a:cubicBezTo>
                <a:cubicBezTo>
                  <a:pt x="15767" y="13838"/>
                  <a:pt x="15625" y="13665"/>
                  <a:pt x="15595" y="13227"/>
                </a:cubicBezTo>
                <a:cubicBezTo>
                  <a:pt x="15566" y="12805"/>
                  <a:pt x="15661" y="12464"/>
                  <a:pt x="15768" y="12462"/>
                </a:cubicBezTo>
                <a:close/>
                <a:moveTo>
                  <a:pt x="16581" y="12462"/>
                </a:moveTo>
                <a:cubicBezTo>
                  <a:pt x="16726" y="12462"/>
                  <a:pt x="16798" y="13267"/>
                  <a:pt x="16679" y="13565"/>
                </a:cubicBezTo>
                <a:cubicBezTo>
                  <a:pt x="16610" y="13738"/>
                  <a:pt x="16552" y="13744"/>
                  <a:pt x="16473" y="13600"/>
                </a:cubicBezTo>
                <a:cubicBezTo>
                  <a:pt x="16387" y="13444"/>
                  <a:pt x="16396" y="12682"/>
                  <a:pt x="16484" y="12551"/>
                </a:cubicBezTo>
                <a:cubicBezTo>
                  <a:pt x="16519" y="12499"/>
                  <a:pt x="16559" y="12462"/>
                  <a:pt x="16581" y="12462"/>
                </a:cubicBezTo>
                <a:close/>
                <a:moveTo>
                  <a:pt x="20366" y="13031"/>
                </a:moveTo>
                <a:cubicBezTo>
                  <a:pt x="20379" y="13031"/>
                  <a:pt x="20397" y="13042"/>
                  <a:pt x="20409" y="13049"/>
                </a:cubicBezTo>
                <a:cubicBezTo>
                  <a:pt x="20479" y="13093"/>
                  <a:pt x="20480" y="13417"/>
                  <a:pt x="20409" y="13582"/>
                </a:cubicBezTo>
                <a:cubicBezTo>
                  <a:pt x="20311" y="13811"/>
                  <a:pt x="20181" y="13703"/>
                  <a:pt x="20181" y="13387"/>
                </a:cubicBezTo>
                <a:cubicBezTo>
                  <a:pt x="20181" y="13207"/>
                  <a:pt x="20277" y="13031"/>
                  <a:pt x="20366" y="13031"/>
                </a:cubicBezTo>
                <a:close/>
                <a:moveTo>
                  <a:pt x="18642" y="13049"/>
                </a:moveTo>
                <a:cubicBezTo>
                  <a:pt x="18652" y="13050"/>
                  <a:pt x="18653" y="13043"/>
                  <a:pt x="18663" y="13049"/>
                </a:cubicBezTo>
                <a:cubicBezTo>
                  <a:pt x="18729" y="13091"/>
                  <a:pt x="18731" y="13421"/>
                  <a:pt x="18663" y="13582"/>
                </a:cubicBezTo>
                <a:cubicBezTo>
                  <a:pt x="18593" y="13745"/>
                  <a:pt x="18524" y="13751"/>
                  <a:pt x="18457" y="13582"/>
                </a:cubicBezTo>
                <a:cubicBezTo>
                  <a:pt x="18416" y="13480"/>
                  <a:pt x="18410" y="13408"/>
                  <a:pt x="18436" y="13298"/>
                </a:cubicBezTo>
                <a:cubicBezTo>
                  <a:pt x="18470" y="13153"/>
                  <a:pt x="18569" y="13044"/>
                  <a:pt x="18642" y="130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HESS_Logo.pdf" descr="HESS_Logo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78029" y="2628150"/>
            <a:ext cx="781034" cy="6863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Shape 64"/>
          <p:cNvGrpSpPr/>
          <p:nvPr/>
        </p:nvGrpSpPr>
        <p:grpSpPr>
          <a:xfrm>
            <a:off x="4159398" y="2109942"/>
            <a:ext cx="2301852" cy="3825239"/>
            <a:chOff x="0" y="0"/>
            <a:chExt cx="2301851" cy="3825237"/>
          </a:xfrm>
        </p:grpSpPr>
        <p:sp>
          <p:nvSpPr>
            <p:cNvPr id="103" name="Oval"/>
            <p:cNvSpPr/>
            <p:nvPr/>
          </p:nvSpPr>
          <p:spPr>
            <a:xfrm>
              <a:off x="0" y="814227"/>
              <a:ext cx="2301852" cy="2196785"/>
            </a:xfrm>
            <a:prstGeom prst="ellipse">
              <a:avLst/>
            </a:prstGeom>
            <a:gradFill flip="none" rotWithShape="1">
              <a:gsLst>
                <a:gs pos="0">
                  <a:srgbClr val="39B7D8">
                    <a:alpha val="53491"/>
                  </a:srgbClr>
                </a:gs>
                <a:gs pos="100000">
                  <a:schemeClr val="accent5">
                    <a:hueOff val="249502"/>
                    <a:satOff val="48101"/>
                    <a:lumOff val="28891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4" name="UnivEarths…"/>
            <p:cNvSpPr txBox="1"/>
            <p:nvPr/>
          </p:nvSpPr>
          <p:spPr>
            <a:xfrm>
              <a:off x="337097" y="-1"/>
              <a:ext cx="1627658" cy="3825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UnivEarths </a:t>
              </a:r>
            </a:p>
            <a:p>
              <a:pPr algn="ctr"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Advanced Gamma Project</a:t>
              </a:r>
            </a:p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06" name="ZoneTexte 1"/>
          <p:cNvSpPr txBox="1"/>
          <p:nvPr/>
        </p:nvSpPr>
        <p:spPr>
          <a:xfrm>
            <a:off x="396740" y="901050"/>
            <a:ext cx="3727806" cy="73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Goal of young-team project:</a:t>
            </a:r>
          </a:p>
        </p:txBody>
      </p:sp>
      <p:pic>
        <p:nvPicPr>
          <p:cNvPr id="107" name="Image 2" descr="Imag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86162" y="5658665"/>
            <a:ext cx="688220" cy="71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rcRect l="8188" t="8815" r="6783" b="11486"/>
          <a:stretch>
            <a:fillRect/>
          </a:stretch>
        </p:blipFill>
        <p:spPr>
          <a:xfrm>
            <a:off x="3239274" y="4291392"/>
            <a:ext cx="781034" cy="481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9" h="21566" extrusionOk="0">
                <a:moveTo>
                  <a:pt x="9934" y="0"/>
                </a:moveTo>
                <a:lnTo>
                  <a:pt x="9804" y="36"/>
                </a:lnTo>
                <a:cubicBezTo>
                  <a:pt x="9615" y="94"/>
                  <a:pt x="8933" y="435"/>
                  <a:pt x="8742" y="569"/>
                </a:cubicBezTo>
                <a:lnTo>
                  <a:pt x="8579" y="693"/>
                </a:lnTo>
                <a:lnTo>
                  <a:pt x="8568" y="1529"/>
                </a:lnTo>
                <a:lnTo>
                  <a:pt x="8557" y="2382"/>
                </a:lnTo>
                <a:lnTo>
                  <a:pt x="8265" y="2400"/>
                </a:lnTo>
                <a:lnTo>
                  <a:pt x="7983" y="2418"/>
                </a:lnTo>
                <a:lnTo>
                  <a:pt x="7983" y="3182"/>
                </a:lnTo>
                <a:lnTo>
                  <a:pt x="7983" y="3947"/>
                </a:lnTo>
                <a:lnTo>
                  <a:pt x="8265" y="3964"/>
                </a:lnTo>
                <a:lnTo>
                  <a:pt x="8557" y="3982"/>
                </a:lnTo>
                <a:lnTo>
                  <a:pt x="8579" y="6329"/>
                </a:lnTo>
                <a:cubicBezTo>
                  <a:pt x="8596" y="8253"/>
                  <a:pt x="8608" y="8725"/>
                  <a:pt x="8655" y="8996"/>
                </a:cubicBezTo>
                <a:cubicBezTo>
                  <a:pt x="8729" y="9421"/>
                  <a:pt x="8856" y="9819"/>
                  <a:pt x="8969" y="9991"/>
                </a:cubicBezTo>
                <a:cubicBezTo>
                  <a:pt x="9019" y="10067"/>
                  <a:pt x="9054" y="10146"/>
                  <a:pt x="9045" y="10169"/>
                </a:cubicBezTo>
                <a:cubicBezTo>
                  <a:pt x="9037" y="10192"/>
                  <a:pt x="9043" y="10225"/>
                  <a:pt x="9067" y="10222"/>
                </a:cubicBezTo>
                <a:cubicBezTo>
                  <a:pt x="9091" y="10220"/>
                  <a:pt x="9192" y="10258"/>
                  <a:pt x="9284" y="10329"/>
                </a:cubicBezTo>
                <a:cubicBezTo>
                  <a:pt x="9375" y="10400"/>
                  <a:pt x="9517" y="10481"/>
                  <a:pt x="9598" y="10507"/>
                </a:cubicBezTo>
                <a:cubicBezTo>
                  <a:pt x="10004" y="10638"/>
                  <a:pt x="10473" y="10535"/>
                  <a:pt x="10900" y="10222"/>
                </a:cubicBezTo>
                <a:cubicBezTo>
                  <a:pt x="11096" y="10078"/>
                  <a:pt x="11156" y="10026"/>
                  <a:pt x="11138" y="9956"/>
                </a:cubicBezTo>
                <a:cubicBezTo>
                  <a:pt x="11017" y="9463"/>
                  <a:pt x="10878" y="8836"/>
                  <a:pt x="10878" y="8782"/>
                </a:cubicBezTo>
                <a:cubicBezTo>
                  <a:pt x="10876" y="8601"/>
                  <a:pt x="10825" y="8570"/>
                  <a:pt x="10672" y="8658"/>
                </a:cubicBezTo>
                <a:cubicBezTo>
                  <a:pt x="10379" y="8827"/>
                  <a:pt x="10173" y="8728"/>
                  <a:pt x="10032" y="8356"/>
                </a:cubicBezTo>
                <a:lnTo>
                  <a:pt x="9956" y="8142"/>
                </a:lnTo>
                <a:lnTo>
                  <a:pt x="9956" y="6062"/>
                </a:lnTo>
                <a:lnTo>
                  <a:pt x="9956" y="3982"/>
                </a:lnTo>
                <a:lnTo>
                  <a:pt x="10704" y="3982"/>
                </a:lnTo>
                <a:lnTo>
                  <a:pt x="11463" y="4000"/>
                </a:lnTo>
                <a:lnTo>
                  <a:pt x="11463" y="3200"/>
                </a:lnTo>
                <a:lnTo>
                  <a:pt x="11463" y="2418"/>
                </a:lnTo>
                <a:lnTo>
                  <a:pt x="10704" y="2400"/>
                </a:lnTo>
                <a:lnTo>
                  <a:pt x="9956" y="2382"/>
                </a:lnTo>
                <a:lnTo>
                  <a:pt x="9945" y="1191"/>
                </a:lnTo>
                <a:lnTo>
                  <a:pt x="9934" y="0"/>
                </a:lnTo>
                <a:close/>
                <a:moveTo>
                  <a:pt x="13036" y="2044"/>
                </a:moveTo>
                <a:cubicBezTo>
                  <a:pt x="12525" y="2042"/>
                  <a:pt x="12296" y="2099"/>
                  <a:pt x="11984" y="2329"/>
                </a:cubicBezTo>
                <a:lnTo>
                  <a:pt x="11778" y="2489"/>
                </a:lnTo>
                <a:lnTo>
                  <a:pt x="11778" y="3182"/>
                </a:lnTo>
                <a:cubicBezTo>
                  <a:pt x="11778" y="3582"/>
                  <a:pt x="11792" y="3893"/>
                  <a:pt x="11810" y="3893"/>
                </a:cubicBezTo>
                <a:cubicBezTo>
                  <a:pt x="11828" y="3893"/>
                  <a:pt x="11950" y="3866"/>
                  <a:pt x="12081" y="3822"/>
                </a:cubicBezTo>
                <a:cubicBezTo>
                  <a:pt x="12873" y="3555"/>
                  <a:pt x="13237" y="3655"/>
                  <a:pt x="13415" y="4231"/>
                </a:cubicBezTo>
                <a:cubicBezTo>
                  <a:pt x="13484" y="4454"/>
                  <a:pt x="13489" y="4561"/>
                  <a:pt x="13480" y="5031"/>
                </a:cubicBezTo>
                <a:lnTo>
                  <a:pt x="13469" y="5582"/>
                </a:lnTo>
                <a:lnTo>
                  <a:pt x="12840" y="5618"/>
                </a:lnTo>
                <a:cubicBezTo>
                  <a:pt x="11883" y="5673"/>
                  <a:pt x="11561" y="5884"/>
                  <a:pt x="11333" y="6631"/>
                </a:cubicBezTo>
                <a:cubicBezTo>
                  <a:pt x="11059" y="7530"/>
                  <a:pt x="11115" y="8856"/>
                  <a:pt x="11453" y="9689"/>
                </a:cubicBezTo>
                <a:cubicBezTo>
                  <a:pt x="11596" y="10043"/>
                  <a:pt x="11746" y="10250"/>
                  <a:pt x="12016" y="10436"/>
                </a:cubicBezTo>
                <a:cubicBezTo>
                  <a:pt x="12196" y="10560"/>
                  <a:pt x="12253" y="10576"/>
                  <a:pt x="12613" y="10560"/>
                </a:cubicBezTo>
                <a:cubicBezTo>
                  <a:pt x="13039" y="10541"/>
                  <a:pt x="13272" y="10440"/>
                  <a:pt x="13448" y="10169"/>
                </a:cubicBezTo>
                <a:cubicBezTo>
                  <a:pt x="13576" y="9972"/>
                  <a:pt x="13656" y="9998"/>
                  <a:pt x="13773" y="10276"/>
                </a:cubicBezTo>
                <a:lnTo>
                  <a:pt x="13871" y="10524"/>
                </a:lnTo>
                <a:lnTo>
                  <a:pt x="14489" y="10524"/>
                </a:lnTo>
                <a:cubicBezTo>
                  <a:pt x="14823" y="10524"/>
                  <a:pt x="15096" y="10507"/>
                  <a:pt x="15096" y="10489"/>
                </a:cubicBezTo>
                <a:cubicBezTo>
                  <a:pt x="15096" y="10472"/>
                  <a:pt x="15038" y="10145"/>
                  <a:pt x="14977" y="9778"/>
                </a:cubicBezTo>
                <a:lnTo>
                  <a:pt x="14868" y="9120"/>
                </a:lnTo>
                <a:lnTo>
                  <a:pt x="14846" y="6720"/>
                </a:lnTo>
                <a:cubicBezTo>
                  <a:pt x="14826" y="4718"/>
                  <a:pt x="14820" y="4265"/>
                  <a:pt x="14771" y="3982"/>
                </a:cubicBezTo>
                <a:cubicBezTo>
                  <a:pt x="14640" y="3232"/>
                  <a:pt x="14457" y="2793"/>
                  <a:pt x="14153" y="2471"/>
                </a:cubicBezTo>
                <a:cubicBezTo>
                  <a:pt x="13839" y="2139"/>
                  <a:pt x="13590" y="2047"/>
                  <a:pt x="13036" y="2044"/>
                </a:cubicBezTo>
                <a:close/>
                <a:moveTo>
                  <a:pt x="6931" y="2151"/>
                </a:moveTo>
                <a:cubicBezTo>
                  <a:pt x="6550" y="2154"/>
                  <a:pt x="6466" y="2175"/>
                  <a:pt x="6226" y="2311"/>
                </a:cubicBezTo>
                <a:cubicBezTo>
                  <a:pt x="6075" y="2397"/>
                  <a:pt x="5845" y="2584"/>
                  <a:pt x="5716" y="2720"/>
                </a:cubicBezTo>
                <a:cubicBezTo>
                  <a:pt x="5495" y="2955"/>
                  <a:pt x="5168" y="3488"/>
                  <a:pt x="5066" y="3787"/>
                </a:cubicBezTo>
                <a:cubicBezTo>
                  <a:pt x="4709" y="4834"/>
                  <a:pt x="4593" y="6066"/>
                  <a:pt x="4719" y="7431"/>
                </a:cubicBezTo>
                <a:cubicBezTo>
                  <a:pt x="4880" y="9183"/>
                  <a:pt x="5463" y="10249"/>
                  <a:pt x="6400" y="10507"/>
                </a:cubicBezTo>
                <a:cubicBezTo>
                  <a:pt x="6834" y="10626"/>
                  <a:pt x="7332" y="10550"/>
                  <a:pt x="7809" y="10276"/>
                </a:cubicBezTo>
                <a:cubicBezTo>
                  <a:pt x="8114" y="10101"/>
                  <a:pt x="8471" y="9805"/>
                  <a:pt x="8471" y="9724"/>
                </a:cubicBezTo>
                <a:cubicBezTo>
                  <a:pt x="8471" y="9699"/>
                  <a:pt x="8446" y="9559"/>
                  <a:pt x="8416" y="9422"/>
                </a:cubicBezTo>
                <a:cubicBezTo>
                  <a:pt x="8387" y="9285"/>
                  <a:pt x="8326" y="8963"/>
                  <a:pt x="8286" y="8711"/>
                </a:cubicBezTo>
                <a:cubicBezTo>
                  <a:pt x="8247" y="8460"/>
                  <a:pt x="8215" y="8257"/>
                  <a:pt x="8210" y="8249"/>
                </a:cubicBezTo>
                <a:cubicBezTo>
                  <a:pt x="8206" y="8241"/>
                  <a:pt x="8068" y="8321"/>
                  <a:pt x="7907" y="8427"/>
                </a:cubicBezTo>
                <a:cubicBezTo>
                  <a:pt x="6923" y="9073"/>
                  <a:pt x="6345" y="8748"/>
                  <a:pt x="6096" y="7413"/>
                </a:cubicBezTo>
                <a:cubicBezTo>
                  <a:pt x="6037" y="7097"/>
                  <a:pt x="6020" y="6857"/>
                  <a:pt x="6020" y="6347"/>
                </a:cubicBezTo>
                <a:cubicBezTo>
                  <a:pt x="6020" y="5629"/>
                  <a:pt x="6066" y="5214"/>
                  <a:pt x="6226" y="4729"/>
                </a:cubicBezTo>
                <a:cubicBezTo>
                  <a:pt x="6337" y="4393"/>
                  <a:pt x="6562" y="4059"/>
                  <a:pt x="6638" y="4107"/>
                </a:cubicBezTo>
                <a:cubicBezTo>
                  <a:pt x="6673" y="4129"/>
                  <a:pt x="6689" y="4102"/>
                  <a:pt x="6682" y="4053"/>
                </a:cubicBezTo>
                <a:cubicBezTo>
                  <a:pt x="6676" y="4003"/>
                  <a:pt x="6745" y="3949"/>
                  <a:pt x="6877" y="3893"/>
                </a:cubicBezTo>
                <a:cubicBezTo>
                  <a:pt x="7038" y="3825"/>
                  <a:pt x="7113" y="3825"/>
                  <a:pt x="7289" y="3876"/>
                </a:cubicBezTo>
                <a:cubicBezTo>
                  <a:pt x="7409" y="3910"/>
                  <a:pt x="7537" y="3960"/>
                  <a:pt x="7571" y="3982"/>
                </a:cubicBezTo>
                <a:cubicBezTo>
                  <a:pt x="7627" y="4020"/>
                  <a:pt x="7636" y="3957"/>
                  <a:pt x="7636" y="3182"/>
                </a:cubicBezTo>
                <a:lnTo>
                  <a:pt x="7636" y="2347"/>
                </a:lnTo>
                <a:lnTo>
                  <a:pt x="7506" y="2258"/>
                </a:lnTo>
                <a:cubicBezTo>
                  <a:pt x="7404" y="2182"/>
                  <a:pt x="7270" y="2149"/>
                  <a:pt x="6931" y="2151"/>
                </a:cubicBezTo>
                <a:close/>
                <a:moveTo>
                  <a:pt x="3949" y="3058"/>
                </a:moveTo>
                <a:cubicBezTo>
                  <a:pt x="3907" y="3075"/>
                  <a:pt x="3772" y="3213"/>
                  <a:pt x="3613" y="3396"/>
                </a:cubicBezTo>
                <a:cubicBezTo>
                  <a:pt x="2494" y="4673"/>
                  <a:pt x="1453" y="6389"/>
                  <a:pt x="870" y="7929"/>
                </a:cubicBezTo>
                <a:cubicBezTo>
                  <a:pt x="-41" y="10335"/>
                  <a:pt x="-237" y="12704"/>
                  <a:pt x="284" y="14969"/>
                </a:cubicBezTo>
                <a:cubicBezTo>
                  <a:pt x="1112" y="18572"/>
                  <a:pt x="3978" y="21075"/>
                  <a:pt x="7788" y="21529"/>
                </a:cubicBezTo>
                <a:cubicBezTo>
                  <a:pt x="8380" y="21600"/>
                  <a:pt x="9988" y="21565"/>
                  <a:pt x="10628" y="21458"/>
                </a:cubicBezTo>
                <a:cubicBezTo>
                  <a:pt x="12919" y="21076"/>
                  <a:pt x="15120" y="20085"/>
                  <a:pt x="17026" y="18578"/>
                </a:cubicBezTo>
                <a:cubicBezTo>
                  <a:pt x="18151" y="17689"/>
                  <a:pt x="18991" y="16814"/>
                  <a:pt x="19975" y="15538"/>
                </a:cubicBezTo>
                <a:cubicBezTo>
                  <a:pt x="20189" y="15260"/>
                  <a:pt x="19960" y="15392"/>
                  <a:pt x="19357" y="15893"/>
                </a:cubicBezTo>
                <a:cubicBezTo>
                  <a:pt x="18279" y="16787"/>
                  <a:pt x="17283" y="17428"/>
                  <a:pt x="16093" y="17991"/>
                </a:cubicBezTo>
                <a:cubicBezTo>
                  <a:pt x="11863" y="19990"/>
                  <a:pt x="7332" y="19758"/>
                  <a:pt x="4329" y="17387"/>
                </a:cubicBezTo>
                <a:cubicBezTo>
                  <a:pt x="2563" y="15993"/>
                  <a:pt x="1505" y="14057"/>
                  <a:pt x="1238" y="11733"/>
                </a:cubicBezTo>
                <a:cubicBezTo>
                  <a:pt x="1154" y="10998"/>
                  <a:pt x="1181" y="9827"/>
                  <a:pt x="1303" y="9084"/>
                </a:cubicBezTo>
                <a:cubicBezTo>
                  <a:pt x="1635" y="7060"/>
                  <a:pt x="2434" y="5249"/>
                  <a:pt x="3884" y="3253"/>
                </a:cubicBezTo>
                <a:cubicBezTo>
                  <a:pt x="3941" y="3174"/>
                  <a:pt x="3984" y="3080"/>
                  <a:pt x="3971" y="3058"/>
                </a:cubicBezTo>
                <a:cubicBezTo>
                  <a:pt x="3969" y="3055"/>
                  <a:pt x="3955" y="3055"/>
                  <a:pt x="3949" y="3058"/>
                </a:cubicBezTo>
                <a:close/>
                <a:moveTo>
                  <a:pt x="13502" y="7004"/>
                </a:moveTo>
                <a:lnTo>
                  <a:pt x="13513" y="7644"/>
                </a:lnTo>
                <a:cubicBezTo>
                  <a:pt x="13524" y="8375"/>
                  <a:pt x="13501" y="8526"/>
                  <a:pt x="13296" y="8782"/>
                </a:cubicBezTo>
                <a:cubicBezTo>
                  <a:pt x="13197" y="8906"/>
                  <a:pt x="13118" y="8943"/>
                  <a:pt x="12949" y="8960"/>
                </a:cubicBezTo>
                <a:cubicBezTo>
                  <a:pt x="12649" y="8991"/>
                  <a:pt x="12558" y="8867"/>
                  <a:pt x="12504" y="8338"/>
                </a:cubicBezTo>
                <a:cubicBezTo>
                  <a:pt x="12455" y="7841"/>
                  <a:pt x="12493" y="7572"/>
                  <a:pt x="12634" y="7342"/>
                </a:cubicBezTo>
                <a:cubicBezTo>
                  <a:pt x="12766" y="7126"/>
                  <a:pt x="12969" y="7034"/>
                  <a:pt x="13285" y="7022"/>
                </a:cubicBezTo>
                <a:lnTo>
                  <a:pt x="13502" y="7004"/>
                </a:lnTo>
                <a:close/>
                <a:moveTo>
                  <a:pt x="5651" y="11609"/>
                </a:moveTo>
                <a:cubicBezTo>
                  <a:pt x="5584" y="11609"/>
                  <a:pt x="5575" y="11643"/>
                  <a:pt x="5575" y="12747"/>
                </a:cubicBezTo>
                <a:cubicBezTo>
                  <a:pt x="5575" y="13851"/>
                  <a:pt x="5584" y="13885"/>
                  <a:pt x="5651" y="13885"/>
                </a:cubicBezTo>
                <a:cubicBezTo>
                  <a:pt x="5716" y="13885"/>
                  <a:pt x="5716" y="13847"/>
                  <a:pt x="5716" y="13298"/>
                </a:cubicBezTo>
                <a:cubicBezTo>
                  <a:pt x="5716" y="12670"/>
                  <a:pt x="5759" y="12462"/>
                  <a:pt x="5890" y="12462"/>
                </a:cubicBezTo>
                <a:cubicBezTo>
                  <a:pt x="5998" y="12462"/>
                  <a:pt x="6031" y="12641"/>
                  <a:pt x="6031" y="13280"/>
                </a:cubicBezTo>
                <a:cubicBezTo>
                  <a:pt x="6031" y="13845"/>
                  <a:pt x="6031" y="13885"/>
                  <a:pt x="6096" y="13885"/>
                </a:cubicBezTo>
                <a:cubicBezTo>
                  <a:pt x="6162" y="13885"/>
                  <a:pt x="6172" y="13843"/>
                  <a:pt x="6172" y="13209"/>
                </a:cubicBezTo>
                <a:cubicBezTo>
                  <a:pt x="6172" y="12710"/>
                  <a:pt x="6156" y="12516"/>
                  <a:pt x="6118" y="12427"/>
                </a:cubicBezTo>
                <a:cubicBezTo>
                  <a:pt x="6050" y="12269"/>
                  <a:pt x="5955" y="12229"/>
                  <a:pt x="5847" y="12320"/>
                </a:cubicBezTo>
                <a:cubicBezTo>
                  <a:pt x="5800" y="12361"/>
                  <a:pt x="5749" y="12374"/>
                  <a:pt x="5738" y="12356"/>
                </a:cubicBezTo>
                <a:cubicBezTo>
                  <a:pt x="5727" y="12338"/>
                  <a:pt x="5716" y="12164"/>
                  <a:pt x="5716" y="11965"/>
                </a:cubicBezTo>
                <a:cubicBezTo>
                  <a:pt x="5716" y="11641"/>
                  <a:pt x="5714" y="11609"/>
                  <a:pt x="5651" y="11609"/>
                </a:cubicBezTo>
                <a:close/>
                <a:moveTo>
                  <a:pt x="9273" y="11609"/>
                </a:moveTo>
                <a:cubicBezTo>
                  <a:pt x="9207" y="11609"/>
                  <a:pt x="9197" y="11650"/>
                  <a:pt x="9197" y="12747"/>
                </a:cubicBezTo>
                <a:cubicBezTo>
                  <a:pt x="9197" y="13841"/>
                  <a:pt x="9208" y="13885"/>
                  <a:pt x="9273" y="13885"/>
                </a:cubicBezTo>
                <a:cubicBezTo>
                  <a:pt x="9331" y="13885"/>
                  <a:pt x="9340" y="13842"/>
                  <a:pt x="9349" y="13565"/>
                </a:cubicBezTo>
                <a:cubicBezTo>
                  <a:pt x="9362" y="13172"/>
                  <a:pt x="9421" y="13103"/>
                  <a:pt x="9501" y="13405"/>
                </a:cubicBezTo>
                <a:cubicBezTo>
                  <a:pt x="9622" y="13861"/>
                  <a:pt x="9636" y="13885"/>
                  <a:pt x="9718" y="13885"/>
                </a:cubicBezTo>
                <a:cubicBezTo>
                  <a:pt x="9762" y="13885"/>
                  <a:pt x="9794" y="13866"/>
                  <a:pt x="9794" y="13849"/>
                </a:cubicBezTo>
                <a:cubicBezTo>
                  <a:pt x="9794" y="13833"/>
                  <a:pt x="9728" y="13615"/>
                  <a:pt x="9653" y="13369"/>
                </a:cubicBezTo>
                <a:cubicBezTo>
                  <a:pt x="9535" y="12986"/>
                  <a:pt x="9528" y="12910"/>
                  <a:pt x="9566" y="12818"/>
                </a:cubicBezTo>
                <a:cubicBezTo>
                  <a:pt x="9590" y="12759"/>
                  <a:pt x="9642" y="12616"/>
                  <a:pt x="9685" y="12498"/>
                </a:cubicBezTo>
                <a:lnTo>
                  <a:pt x="9761" y="12285"/>
                </a:lnTo>
                <a:lnTo>
                  <a:pt x="9685" y="12285"/>
                </a:lnTo>
                <a:cubicBezTo>
                  <a:pt x="9623" y="12285"/>
                  <a:pt x="9578" y="12345"/>
                  <a:pt x="9512" y="12551"/>
                </a:cubicBezTo>
                <a:cubicBezTo>
                  <a:pt x="9463" y="12701"/>
                  <a:pt x="9411" y="12836"/>
                  <a:pt x="9392" y="12836"/>
                </a:cubicBezTo>
                <a:cubicBezTo>
                  <a:pt x="9374" y="12836"/>
                  <a:pt x="9354" y="12551"/>
                  <a:pt x="9349" y="12213"/>
                </a:cubicBezTo>
                <a:cubicBezTo>
                  <a:pt x="9340" y="11646"/>
                  <a:pt x="9336" y="11609"/>
                  <a:pt x="9273" y="11609"/>
                </a:cubicBezTo>
                <a:close/>
                <a:moveTo>
                  <a:pt x="13242" y="11609"/>
                </a:moveTo>
                <a:cubicBezTo>
                  <a:pt x="13176" y="11609"/>
                  <a:pt x="13177" y="11655"/>
                  <a:pt x="13177" y="12747"/>
                </a:cubicBezTo>
                <a:cubicBezTo>
                  <a:pt x="13177" y="13882"/>
                  <a:pt x="13174" y="13877"/>
                  <a:pt x="13253" y="13902"/>
                </a:cubicBezTo>
                <a:cubicBezTo>
                  <a:pt x="13296" y="13915"/>
                  <a:pt x="13328" y="13934"/>
                  <a:pt x="13328" y="13938"/>
                </a:cubicBezTo>
                <a:cubicBezTo>
                  <a:pt x="13328" y="13942"/>
                  <a:pt x="13323" y="13408"/>
                  <a:pt x="13318" y="12765"/>
                </a:cubicBezTo>
                <a:cubicBezTo>
                  <a:pt x="13308" y="11646"/>
                  <a:pt x="13307" y="11609"/>
                  <a:pt x="13242" y="11609"/>
                </a:cubicBezTo>
                <a:close/>
                <a:moveTo>
                  <a:pt x="12027" y="11947"/>
                </a:moveTo>
                <a:cubicBezTo>
                  <a:pt x="11996" y="11949"/>
                  <a:pt x="11971" y="12006"/>
                  <a:pt x="11962" y="12107"/>
                </a:cubicBezTo>
                <a:cubicBezTo>
                  <a:pt x="11956" y="12181"/>
                  <a:pt x="11923" y="12251"/>
                  <a:pt x="11886" y="12267"/>
                </a:cubicBezTo>
                <a:cubicBezTo>
                  <a:pt x="11799" y="12304"/>
                  <a:pt x="11798" y="12442"/>
                  <a:pt x="11886" y="12480"/>
                </a:cubicBezTo>
                <a:cubicBezTo>
                  <a:pt x="11951" y="12508"/>
                  <a:pt x="11951" y="12549"/>
                  <a:pt x="11951" y="13102"/>
                </a:cubicBezTo>
                <a:cubicBezTo>
                  <a:pt x="11951" y="13571"/>
                  <a:pt x="11963" y="13726"/>
                  <a:pt x="12006" y="13796"/>
                </a:cubicBezTo>
                <a:cubicBezTo>
                  <a:pt x="12071" y="13904"/>
                  <a:pt x="12266" y="13916"/>
                  <a:pt x="12266" y="13813"/>
                </a:cubicBezTo>
                <a:cubicBezTo>
                  <a:pt x="12266" y="13773"/>
                  <a:pt x="12233" y="13720"/>
                  <a:pt x="12190" y="13689"/>
                </a:cubicBezTo>
                <a:cubicBezTo>
                  <a:pt x="12116" y="13636"/>
                  <a:pt x="12114" y="13586"/>
                  <a:pt x="12114" y="13049"/>
                </a:cubicBezTo>
                <a:cubicBezTo>
                  <a:pt x="12114" y="12501"/>
                  <a:pt x="12115" y="12480"/>
                  <a:pt x="12190" y="12462"/>
                </a:cubicBezTo>
                <a:cubicBezTo>
                  <a:pt x="12233" y="12452"/>
                  <a:pt x="12266" y="12415"/>
                  <a:pt x="12266" y="12373"/>
                </a:cubicBezTo>
                <a:cubicBezTo>
                  <a:pt x="12266" y="12330"/>
                  <a:pt x="12233" y="12295"/>
                  <a:pt x="12190" y="12285"/>
                </a:cubicBezTo>
                <a:cubicBezTo>
                  <a:pt x="12133" y="12272"/>
                  <a:pt x="12111" y="12205"/>
                  <a:pt x="12103" y="12089"/>
                </a:cubicBezTo>
                <a:cubicBezTo>
                  <a:pt x="12096" y="11990"/>
                  <a:pt x="12058" y="11945"/>
                  <a:pt x="12027" y="11947"/>
                </a:cubicBezTo>
                <a:close/>
                <a:moveTo>
                  <a:pt x="14554" y="12249"/>
                </a:moveTo>
                <a:cubicBezTo>
                  <a:pt x="14435" y="12245"/>
                  <a:pt x="14295" y="12398"/>
                  <a:pt x="14272" y="12569"/>
                </a:cubicBezTo>
                <a:cubicBezTo>
                  <a:pt x="14244" y="12779"/>
                  <a:pt x="14298" y="12928"/>
                  <a:pt x="14456" y="13156"/>
                </a:cubicBezTo>
                <a:cubicBezTo>
                  <a:pt x="14649" y="13433"/>
                  <a:pt x="14584" y="13770"/>
                  <a:pt x="14359" y="13689"/>
                </a:cubicBezTo>
                <a:cubicBezTo>
                  <a:pt x="14277" y="13660"/>
                  <a:pt x="14261" y="13659"/>
                  <a:pt x="14261" y="13725"/>
                </a:cubicBezTo>
                <a:cubicBezTo>
                  <a:pt x="14261" y="13772"/>
                  <a:pt x="14280" y="13833"/>
                  <a:pt x="14304" y="13849"/>
                </a:cubicBezTo>
                <a:cubicBezTo>
                  <a:pt x="14401" y="13914"/>
                  <a:pt x="14532" y="13872"/>
                  <a:pt x="14619" y="13760"/>
                </a:cubicBezTo>
                <a:cubicBezTo>
                  <a:pt x="14690" y="13669"/>
                  <a:pt x="14706" y="13590"/>
                  <a:pt x="14706" y="13422"/>
                </a:cubicBezTo>
                <a:cubicBezTo>
                  <a:pt x="14706" y="13236"/>
                  <a:pt x="14688" y="13169"/>
                  <a:pt x="14554" y="12960"/>
                </a:cubicBezTo>
                <a:cubicBezTo>
                  <a:pt x="14356" y="12652"/>
                  <a:pt x="14350" y="12489"/>
                  <a:pt x="14543" y="12462"/>
                </a:cubicBezTo>
                <a:cubicBezTo>
                  <a:pt x="14687" y="12443"/>
                  <a:pt x="14721" y="12320"/>
                  <a:pt x="14597" y="12267"/>
                </a:cubicBezTo>
                <a:cubicBezTo>
                  <a:pt x="14581" y="12260"/>
                  <a:pt x="14571" y="12250"/>
                  <a:pt x="14554" y="12249"/>
                </a:cubicBezTo>
                <a:close/>
                <a:moveTo>
                  <a:pt x="19422" y="12249"/>
                </a:moveTo>
                <a:cubicBezTo>
                  <a:pt x="19414" y="12249"/>
                  <a:pt x="19402" y="12260"/>
                  <a:pt x="19390" y="12267"/>
                </a:cubicBezTo>
                <a:cubicBezTo>
                  <a:pt x="19357" y="12287"/>
                  <a:pt x="19303" y="12328"/>
                  <a:pt x="19281" y="12356"/>
                </a:cubicBezTo>
                <a:cubicBezTo>
                  <a:pt x="19256" y="12387"/>
                  <a:pt x="19240" y="12374"/>
                  <a:pt x="19227" y="12338"/>
                </a:cubicBezTo>
                <a:cubicBezTo>
                  <a:pt x="19214" y="12305"/>
                  <a:pt x="19169" y="12285"/>
                  <a:pt x="19130" y="12285"/>
                </a:cubicBezTo>
                <a:cubicBezTo>
                  <a:pt x="19073" y="12285"/>
                  <a:pt x="19058" y="12306"/>
                  <a:pt x="19075" y="12409"/>
                </a:cubicBezTo>
                <a:cubicBezTo>
                  <a:pt x="19086" y="12480"/>
                  <a:pt x="19097" y="12842"/>
                  <a:pt x="19097" y="13209"/>
                </a:cubicBezTo>
                <a:cubicBezTo>
                  <a:pt x="19098" y="13855"/>
                  <a:pt x="19108" y="13878"/>
                  <a:pt x="19184" y="13902"/>
                </a:cubicBezTo>
                <a:cubicBezTo>
                  <a:pt x="19227" y="13915"/>
                  <a:pt x="19260" y="13934"/>
                  <a:pt x="19260" y="13938"/>
                </a:cubicBezTo>
                <a:cubicBezTo>
                  <a:pt x="19260" y="13942"/>
                  <a:pt x="19255" y="13665"/>
                  <a:pt x="19249" y="13333"/>
                </a:cubicBezTo>
                <a:cubicBezTo>
                  <a:pt x="19240" y="12823"/>
                  <a:pt x="19241" y="12713"/>
                  <a:pt x="19292" y="12622"/>
                </a:cubicBezTo>
                <a:cubicBezTo>
                  <a:pt x="19325" y="12562"/>
                  <a:pt x="19375" y="12516"/>
                  <a:pt x="19401" y="12516"/>
                </a:cubicBezTo>
                <a:cubicBezTo>
                  <a:pt x="19428" y="12516"/>
                  <a:pt x="19444" y="12453"/>
                  <a:pt x="19444" y="12373"/>
                </a:cubicBezTo>
                <a:cubicBezTo>
                  <a:pt x="19444" y="12290"/>
                  <a:pt x="19446" y="12249"/>
                  <a:pt x="19422" y="12249"/>
                </a:cubicBezTo>
                <a:close/>
                <a:moveTo>
                  <a:pt x="19943" y="12249"/>
                </a:moveTo>
                <a:cubicBezTo>
                  <a:pt x="19935" y="12249"/>
                  <a:pt x="19922" y="12260"/>
                  <a:pt x="19910" y="12267"/>
                </a:cubicBezTo>
                <a:cubicBezTo>
                  <a:pt x="19876" y="12287"/>
                  <a:pt x="19835" y="12328"/>
                  <a:pt x="19813" y="12356"/>
                </a:cubicBezTo>
                <a:cubicBezTo>
                  <a:pt x="19789" y="12387"/>
                  <a:pt x="19762" y="12374"/>
                  <a:pt x="19748" y="12338"/>
                </a:cubicBezTo>
                <a:cubicBezTo>
                  <a:pt x="19736" y="12305"/>
                  <a:pt x="19698" y="12285"/>
                  <a:pt x="19661" y="12285"/>
                </a:cubicBezTo>
                <a:cubicBezTo>
                  <a:pt x="19598" y="12285"/>
                  <a:pt x="19585" y="12332"/>
                  <a:pt x="19585" y="13085"/>
                </a:cubicBezTo>
                <a:cubicBezTo>
                  <a:pt x="19585" y="13846"/>
                  <a:pt x="19595" y="13885"/>
                  <a:pt x="19661" y="13885"/>
                </a:cubicBezTo>
                <a:cubicBezTo>
                  <a:pt x="19726" y="13885"/>
                  <a:pt x="19726" y="13848"/>
                  <a:pt x="19726" y="13351"/>
                </a:cubicBezTo>
                <a:cubicBezTo>
                  <a:pt x="19726" y="12897"/>
                  <a:pt x="19741" y="12786"/>
                  <a:pt x="19802" y="12658"/>
                </a:cubicBezTo>
                <a:cubicBezTo>
                  <a:pt x="19842" y="12575"/>
                  <a:pt x="19893" y="12516"/>
                  <a:pt x="19921" y="12516"/>
                </a:cubicBezTo>
                <a:cubicBezTo>
                  <a:pt x="19950" y="12516"/>
                  <a:pt x="19975" y="12457"/>
                  <a:pt x="19975" y="12373"/>
                </a:cubicBezTo>
                <a:cubicBezTo>
                  <a:pt x="19975" y="12290"/>
                  <a:pt x="19967" y="12249"/>
                  <a:pt x="19943" y="12249"/>
                </a:cubicBezTo>
                <a:close/>
                <a:moveTo>
                  <a:pt x="5326" y="12267"/>
                </a:moveTo>
                <a:cubicBezTo>
                  <a:pt x="5220" y="12266"/>
                  <a:pt x="5059" y="12386"/>
                  <a:pt x="5001" y="12533"/>
                </a:cubicBezTo>
                <a:cubicBezTo>
                  <a:pt x="4865" y="12871"/>
                  <a:pt x="4909" y="13544"/>
                  <a:pt x="5077" y="13760"/>
                </a:cubicBezTo>
                <a:cubicBezTo>
                  <a:pt x="5167" y="13877"/>
                  <a:pt x="5279" y="13913"/>
                  <a:pt x="5380" y="13849"/>
                </a:cubicBezTo>
                <a:cubicBezTo>
                  <a:pt x="5453" y="13803"/>
                  <a:pt x="5414" y="13656"/>
                  <a:pt x="5337" y="13689"/>
                </a:cubicBezTo>
                <a:cubicBezTo>
                  <a:pt x="5302" y="13704"/>
                  <a:pt x="5231" y="13661"/>
                  <a:pt x="5174" y="13582"/>
                </a:cubicBezTo>
                <a:cubicBezTo>
                  <a:pt x="5085" y="13455"/>
                  <a:pt x="5077" y="13403"/>
                  <a:pt x="5077" y="13102"/>
                </a:cubicBezTo>
                <a:cubicBezTo>
                  <a:pt x="5077" y="12679"/>
                  <a:pt x="5146" y="12470"/>
                  <a:pt x="5304" y="12445"/>
                </a:cubicBezTo>
                <a:cubicBezTo>
                  <a:pt x="5436" y="12423"/>
                  <a:pt x="5467" y="12314"/>
                  <a:pt x="5359" y="12267"/>
                </a:cubicBezTo>
                <a:cubicBezTo>
                  <a:pt x="5346" y="12261"/>
                  <a:pt x="5341" y="12267"/>
                  <a:pt x="5326" y="12267"/>
                </a:cubicBezTo>
                <a:close/>
                <a:moveTo>
                  <a:pt x="6682" y="12267"/>
                </a:moveTo>
                <a:cubicBezTo>
                  <a:pt x="6594" y="12272"/>
                  <a:pt x="6506" y="12363"/>
                  <a:pt x="6443" y="12569"/>
                </a:cubicBezTo>
                <a:cubicBezTo>
                  <a:pt x="6321" y="12969"/>
                  <a:pt x="6391" y="13719"/>
                  <a:pt x="6562" y="13831"/>
                </a:cubicBezTo>
                <a:cubicBezTo>
                  <a:pt x="6667" y="13901"/>
                  <a:pt x="6834" y="13898"/>
                  <a:pt x="6898" y="13831"/>
                </a:cubicBezTo>
                <a:cubicBezTo>
                  <a:pt x="6974" y="13753"/>
                  <a:pt x="6911" y="13688"/>
                  <a:pt x="6779" y="13707"/>
                </a:cubicBezTo>
                <a:cubicBezTo>
                  <a:pt x="6687" y="13720"/>
                  <a:pt x="6655" y="13689"/>
                  <a:pt x="6595" y="13565"/>
                </a:cubicBezTo>
                <a:cubicBezTo>
                  <a:pt x="6551" y="13473"/>
                  <a:pt x="6524" y="13346"/>
                  <a:pt x="6530" y="13262"/>
                </a:cubicBezTo>
                <a:cubicBezTo>
                  <a:pt x="6539" y="13125"/>
                  <a:pt x="6553" y="13117"/>
                  <a:pt x="6757" y="13102"/>
                </a:cubicBezTo>
                <a:cubicBezTo>
                  <a:pt x="6974" y="13085"/>
                  <a:pt x="6974" y="13076"/>
                  <a:pt x="6974" y="12907"/>
                </a:cubicBezTo>
                <a:cubicBezTo>
                  <a:pt x="6974" y="12498"/>
                  <a:pt x="6829" y="12258"/>
                  <a:pt x="6682" y="12267"/>
                </a:cubicBezTo>
                <a:close/>
                <a:moveTo>
                  <a:pt x="7462" y="12267"/>
                </a:moveTo>
                <a:cubicBezTo>
                  <a:pt x="7429" y="12287"/>
                  <a:pt x="7387" y="12328"/>
                  <a:pt x="7365" y="12356"/>
                </a:cubicBezTo>
                <a:cubicBezTo>
                  <a:pt x="7340" y="12387"/>
                  <a:pt x="7313" y="12374"/>
                  <a:pt x="7300" y="12338"/>
                </a:cubicBezTo>
                <a:cubicBezTo>
                  <a:pt x="7287" y="12305"/>
                  <a:pt x="7250" y="12285"/>
                  <a:pt x="7213" y="12285"/>
                </a:cubicBezTo>
                <a:cubicBezTo>
                  <a:pt x="7149" y="12285"/>
                  <a:pt x="7148" y="12332"/>
                  <a:pt x="7148" y="13085"/>
                </a:cubicBezTo>
                <a:cubicBezTo>
                  <a:pt x="7148" y="13846"/>
                  <a:pt x="7146" y="13885"/>
                  <a:pt x="7213" y="13885"/>
                </a:cubicBezTo>
                <a:cubicBezTo>
                  <a:pt x="7277" y="13885"/>
                  <a:pt x="7288" y="13848"/>
                  <a:pt x="7289" y="13387"/>
                </a:cubicBezTo>
                <a:cubicBezTo>
                  <a:pt x="7289" y="12846"/>
                  <a:pt x="7328" y="12641"/>
                  <a:pt x="7451" y="12551"/>
                </a:cubicBezTo>
                <a:cubicBezTo>
                  <a:pt x="7536" y="12490"/>
                  <a:pt x="7555" y="12280"/>
                  <a:pt x="7495" y="12267"/>
                </a:cubicBezTo>
                <a:cubicBezTo>
                  <a:pt x="7486" y="12265"/>
                  <a:pt x="7474" y="12260"/>
                  <a:pt x="7462" y="12267"/>
                </a:cubicBezTo>
                <a:close/>
                <a:moveTo>
                  <a:pt x="7907" y="12267"/>
                </a:moveTo>
                <a:cubicBezTo>
                  <a:pt x="7688" y="12277"/>
                  <a:pt x="7559" y="12752"/>
                  <a:pt x="7614" y="13333"/>
                </a:cubicBezTo>
                <a:cubicBezTo>
                  <a:pt x="7639" y="13597"/>
                  <a:pt x="7681" y="13712"/>
                  <a:pt x="7788" y="13813"/>
                </a:cubicBezTo>
                <a:cubicBezTo>
                  <a:pt x="7919" y="13935"/>
                  <a:pt x="8199" y="13866"/>
                  <a:pt x="8145" y="13725"/>
                </a:cubicBezTo>
                <a:cubicBezTo>
                  <a:pt x="8134" y="13695"/>
                  <a:pt x="8080" y="13694"/>
                  <a:pt x="8026" y="13707"/>
                </a:cubicBezTo>
                <a:cubicBezTo>
                  <a:pt x="7886" y="13741"/>
                  <a:pt x="7773" y="13565"/>
                  <a:pt x="7766" y="13316"/>
                </a:cubicBezTo>
                <a:lnTo>
                  <a:pt x="7755" y="13120"/>
                </a:lnTo>
                <a:lnTo>
                  <a:pt x="7972" y="13102"/>
                </a:lnTo>
                <a:lnTo>
                  <a:pt x="8200" y="13085"/>
                </a:lnTo>
                <a:lnTo>
                  <a:pt x="8178" y="12800"/>
                </a:lnTo>
                <a:cubicBezTo>
                  <a:pt x="8157" y="12445"/>
                  <a:pt x="8072" y="12259"/>
                  <a:pt x="7907" y="12267"/>
                </a:cubicBezTo>
                <a:close/>
                <a:moveTo>
                  <a:pt x="8774" y="12267"/>
                </a:moveTo>
                <a:cubicBezTo>
                  <a:pt x="8730" y="12262"/>
                  <a:pt x="8687" y="12267"/>
                  <a:pt x="8644" y="12302"/>
                </a:cubicBezTo>
                <a:cubicBezTo>
                  <a:pt x="8587" y="12349"/>
                  <a:pt x="8536" y="12368"/>
                  <a:pt x="8525" y="12338"/>
                </a:cubicBezTo>
                <a:cubicBezTo>
                  <a:pt x="8514" y="12309"/>
                  <a:pt x="8471" y="12285"/>
                  <a:pt x="8438" y="12285"/>
                </a:cubicBezTo>
                <a:cubicBezTo>
                  <a:pt x="8385" y="12285"/>
                  <a:pt x="8385" y="12365"/>
                  <a:pt x="8395" y="13085"/>
                </a:cubicBezTo>
                <a:cubicBezTo>
                  <a:pt x="8405" y="13833"/>
                  <a:pt x="8407" y="13885"/>
                  <a:pt x="8471" y="13885"/>
                </a:cubicBezTo>
                <a:cubicBezTo>
                  <a:pt x="8534" y="13885"/>
                  <a:pt x="8536" y="13840"/>
                  <a:pt x="8536" y="13280"/>
                </a:cubicBezTo>
                <a:cubicBezTo>
                  <a:pt x="8536" y="12644"/>
                  <a:pt x="8571" y="12462"/>
                  <a:pt x="8677" y="12462"/>
                </a:cubicBezTo>
                <a:cubicBezTo>
                  <a:pt x="8802" y="12462"/>
                  <a:pt x="8818" y="12582"/>
                  <a:pt x="8807" y="13262"/>
                </a:cubicBezTo>
                <a:cubicBezTo>
                  <a:pt x="8796" y="13909"/>
                  <a:pt x="8805" y="13926"/>
                  <a:pt x="8883" y="13902"/>
                </a:cubicBezTo>
                <a:cubicBezTo>
                  <a:pt x="8959" y="13878"/>
                  <a:pt x="8959" y="13845"/>
                  <a:pt x="8959" y="13191"/>
                </a:cubicBezTo>
                <a:cubicBezTo>
                  <a:pt x="8959" y="12821"/>
                  <a:pt x="8949" y="12479"/>
                  <a:pt x="8937" y="12427"/>
                </a:cubicBezTo>
                <a:cubicBezTo>
                  <a:pt x="8914" y="12330"/>
                  <a:pt x="8848" y="12275"/>
                  <a:pt x="8774" y="12267"/>
                </a:cubicBezTo>
                <a:close/>
                <a:moveTo>
                  <a:pt x="10162" y="12267"/>
                </a:moveTo>
                <a:cubicBezTo>
                  <a:pt x="10090" y="12276"/>
                  <a:pt x="10017" y="12340"/>
                  <a:pt x="9967" y="12445"/>
                </a:cubicBezTo>
                <a:cubicBezTo>
                  <a:pt x="9826" y="12739"/>
                  <a:pt x="9844" y="13523"/>
                  <a:pt x="10000" y="13778"/>
                </a:cubicBezTo>
                <a:cubicBezTo>
                  <a:pt x="10075" y="13901"/>
                  <a:pt x="10217" y="13926"/>
                  <a:pt x="10325" y="13831"/>
                </a:cubicBezTo>
                <a:cubicBezTo>
                  <a:pt x="10476" y="13699"/>
                  <a:pt x="10547" y="13002"/>
                  <a:pt x="10455" y="12569"/>
                </a:cubicBezTo>
                <a:cubicBezTo>
                  <a:pt x="10410" y="12359"/>
                  <a:pt x="10282" y="12251"/>
                  <a:pt x="10162" y="12267"/>
                </a:cubicBezTo>
                <a:close/>
                <a:moveTo>
                  <a:pt x="12689" y="12267"/>
                </a:moveTo>
                <a:cubicBezTo>
                  <a:pt x="12549" y="12273"/>
                  <a:pt x="12451" y="12413"/>
                  <a:pt x="12407" y="12676"/>
                </a:cubicBezTo>
                <a:cubicBezTo>
                  <a:pt x="12330" y="13129"/>
                  <a:pt x="12406" y="13692"/>
                  <a:pt x="12559" y="13813"/>
                </a:cubicBezTo>
                <a:cubicBezTo>
                  <a:pt x="12706" y="13929"/>
                  <a:pt x="12927" y="13888"/>
                  <a:pt x="12927" y="13742"/>
                </a:cubicBezTo>
                <a:cubicBezTo>
                  <a:pt x="12927" y="13688"/>
                  <a:pt x="12900" y="13668"/>
                  <a:pt x="12819" y="13689"/>
                </a:cubicBezTo>
                <a:cubicBezTo>
                  <a:pt x="12663" y="13731"/>
                  <a:pt x="12545" y="13580"/>
                  <a:pt x="12537" y="13316"/>
                </a:cubicBezTo>
                <a:lnTo>
                  <a:pt x="12526" y="13120"/>
                </a:lnTo>
                <a:lnTo>
                  <a:pt x="12754" y="13102"/>
                </a:lnTo>
                <a:lnTo>
                  <a:pt x="12971" y="13085"/>
                </a:lnTo>
                <a:lnTo>
                  <a:pt x="12960" y="12800"/>
                </a:lnTo>
                <a:cubicBezTo>
                  <a:pt x="12939" y="12450"/>
                  <a:pt x="12848" y="12260"/>
                  <a:pt x="12689" y="12267"/>
                </a:cubicBezTo>
                <a:close/>
                <a:moveTo>
                  <a:pt x="13827" y="12267"/>
                </a:moveTo>
                <a:cubicBezTo>
                  <a:pt x="13739" y="12272"/>
                  <a:pt x="13652" y="12363"/>
                  <a:pt x="13589" y="12569"/>
                </a:cubicBezTo>
                <a:cubicBezTo>
                  <a:pt x="13467" y="12969"/>
                  <a:pt x="13537" y="13719"/>
                  <a:pt x="13708" y="13831"/>
                </a:cubicBezTo>
                <a:cubicBezTo>
                  <a:pt x="13813" y="13901"/>
                  <a:pt x="13980" y="13898"/>
                  <a:pt x="14044" y="13831"/>
                </a:cubicBezTo>
                <a:cubicBezTo>
                  <a:pt x="14120" y="13753"/>
                  <a:pt x="14057" y="13688"/>
                  <a:pt x="13925" y="13707"/>
                </a:cubicBezTo>
                <a:cubicBezTo>
                  <a:pt x="13833" y="13720"/>
                  <a:pt x="13800" y="13689"/>
                  <a:pt x="13740" y="13565"/>
                </a:cubicBezTo>
                <a:cubicBezTo>
                  <a:pt x="13696" y="13473"/>
                  <a:pt x="13669" y="13346"/>
                  <a:pt x="13675" y="13262"/>
                </a:cubicBezTo>
                <a:cubicBezTo>
                  <a:pt x="13684" y="13125"/>
                  <a:pt x="13699" y="13117"/>
                  <a:pt x="13903" y="13102"/>
                </a:cubicBezTo>
                <a:cubicBezTo>
                  <a:pt x="14120" y="13085"/>
                  <a:pt x="14120" y="13076"/>
                  <a:pt x="14120" y="12907"/>
                </a:cubicBezTo>
                <a:cubicBezTo>
                  <a:pt x="14120" y="12498"/>
                  <a:pt x="13975" y="12258"/>
                  <a:pt x="13827" y="12267"/>
                </a:cubicBezTo>
                <a:close/>
                <a:moveTo>
                  <a:pt x="15215" y="12267"/>
                </a:moveTo>
                <a:cubicBezTo>
                  <a:pt x="15128" y="12275"/>
                  <a:pt x="15057" y="12323"/>
                  <a:pt x="15009" y="12391"/>
                </a:cubicBezTo>
                <a:cubicBezTo>
                  <a:pt x="14793" y="12705"/>
                  <a:pt x="14799" y="13591"/>
                  <a:pt x="15020" y="13796"/>
                </a:cubicBezTo>
                <a:cubicBezTo>
                  <a:pt x="15133" y="13900"/>
                  <a:pt x="15310" y="13881"/>
                  <a:pt x="15324" y="13760"/>
                </a:cubicBezTo>
                <a:cubicBezTo>
                  <a:pt x="15332" y="13691"/>
                  <a:pt x="15319" y="13670"/>
                  <a:pt x="15259" y="13689"/>
                </a:cubicBezTo>
                <a:cubicBezTo>
                  <a:pt x="15204" y="13706"/>
                  <a:pt x="15156" y="13669"/>
                  <a:pt x="15096" y="13565"/>
                </a:cubicBezTo>
                <a:cubicBezTo>
                  <a:pt x="15024" y="13440"/>
                  <a:pt x="15009" y="13354"/>
                  <a:pt x="15009" y="13085"/>
                </a:cubicBezTo>
                <a:cubicBezTo>
                  <a:pt x="15009" y="12674"/>
                  <a:pt x="15082" y="12462"/>
                  <a:pt x="15226" y="12462"/>
                </a:cubicBezTo>
                <a:cubicBezTo>
                  <a:pt x="15336" y="12462"/>
                  <a:pt x="15416" y="12300"/>
                  <a:pt x="15313" y="12285"/>
                </a:cubicBezTo>
                <a:cubicBezTo>
                  <a:pt x="15281" y="12280"/>
                  <a:pt x="15245" y="12264"/>
                  <a:pt x="15215" y="12267"/>
                </a:cubicBezTo>
                <a:close/>
                <a:moveTo>
                  <a:pt x="15790" y="12267"/>
                </a:moveTo>
                <a:cubicBezTo>
                  <a:pt x="15694" y="12261"/>
                  <a:pt x="15592" y="12343"/>
                  <a:pt x="15530" y="12516"/>
                </a:cubicBezTo>
                <a:cubicBezTo>
                  <a:pt x="15401" y="12874"/>
                  <a:pt x="15466" y="13743"/>
                  <a:pt x="15627" y="13849"/>
                </a:cubicBezTo>
                <a:cubicBezTo>
                  <a:pt x="15782" y="13951"/>
                  <a:pt x="15940" y="13847"/>
                  <a:pt x="16018" y="13600"/>
                </a:cubicBezTo>
                <a:cubicBezTo>
                  <a:pt x="16084" y="13390"/>
                  <a:pt x="16082" y="12804"/>
                  <a:pt x="16018" y="12551"/>
                </a:cubicBezTo>
                <a:cubicBezTo>
                  <a:pt x="15972" y="12372"/>
                  <a:pt x="15886" y="12273"/>
                  <a:pt x="15790" y="12267"/>
                </a:cubicBezTo>
                <a:close/>
                <a:moveTo>
                  <a:pt x="16603" y="12267"/>
                </a:moveTo>
                <a:cubicBezTo>
                  <a:pt x="16571" y="12270"/>
                  <a:pt x="16538" y="12293"/>
                  <a:pt x="16505" y="12320"/>
                </a:cubicBezTo>
                <a:cubicBezTo>
                  <a:pt x="16453" y="12365"/>
                  <a:pt x="16409" y="12369"/>
                  <a:pt x="16397" y="12338"/>
                </a:cubicBezTo>
                <a:cubicBezTo>
                  <a:pt x="16386" y="12309"/>
                  <a:pt x="16360" y="12285"/>
                  <a:pt x="16332" y="12285"/>
                </a:cubicBezTo>
                <a:cubicBezTo>
                  <a:pt x="16290" y="12285"/>
                  <a:pt x="16278" y="12474"/>
                  <a:pt x="16278" y="13405"/>
                </a:cubicBezTo>
                <a:cubicBezTo>
                  <a:pt x="16278" y="14470"/>
                  <a:pt x="16278" y="14507"/>
                  <a:pt x="16343" y="14507"/>
                </a:cubicBezTo>
                <a:cubicBezTo>
                  <a:pt x="16401" y="14507"/>
                  <a:pt x="16410" y="14469"/>
                  <a:pt x="16419" y="14187"/>
                </a:cubicBezTo>
                <a:cubicBezTo>
                  <a:pt x="16429" y="13874"/>
                  <a:pt x="16433" y="13851"/>
                  <a:pt x="16516" y="13867"/>
                </a:cubicBezTo>
                <a:cubicBezTo>
                  <a:pt x="16766" y="13914"/>
                  <a:pt x="16874" y="13705"/>
                  <a:pt x="16874" y="13102"/>
                </a:cubicBezTo>
                <a:cubicBezTo>
                  <a:pt x="16874" y="12885"/>
                  <a:pt x="16852" y="12629"/>
                  <a:pt x="16831" y="12533"/>
                </a:cubicBezTo>
                <a:cubicBezTo>
                  <a:pt x="16795" y="12363"/>
                  <a:pt x="16702" y="12258"/>
                  <a:pt x="16603" y="12267"/>
                </a:cubicBezTo>
                <a:close/>
                <a:moveTo>
                  <a:pt x="17351" y="12267"/>
                </a:moveTo>
                <a:cubicBezTo>
                  <a:pt x="17262" y="12272"/>
                  <a:pt x="17165" y="12363"/>
                  <a:pt x="17102" y="12569"/>
                </a:cubicBezTo>
                <a:cubicBezTo>
                  <a:pt x="16980" y="12969"/>
                  <a:pt x="17050" y="13719"/>
                  <a:pt x="17221" y="13831"/>
                </a:cubicBezTo>
                <a:cubicBezTo>
                  <a:pt x="17327" y="13901"/>
                  <a:pt x="17504" y="13898"/>
                  <a:pt x="17568" y="13831"/>
                </a:cubicBezTo>
                <a:cubicBezTo>
                  <a:pt x="17644" y="13753"/>
                  <a:pt x="17581" y="13688"/>
                  <a:pt x="17449" y="13707"/>
                </a:cubicBezTo>
                <a:cubicBezTo>
                  <a:pt x="17358" y="13720"/>
                  <a:pt x="17314" y="13689"/>
                  <a:pt x="17254" y="13565"/>
                </a:cubicBezTo>
                <a:cubicBezTo>
                  <a:pt x="17210" y="13473"/>
                  <a:pt x="17183" y="13346"/>
                  <a:pt x="17189" y="13262"/>
                </a:cubicBezTo>
                <a:cubicBezTo>
                  <a:pt x="17199" y="13125"/>
                  <a:pt x="17211" y="13117"/>
                  <a:pt x="17416" y="13102"/>
                </a:cubicBezTo>
                <a:cubicBezTo>
                  <a:pt x="17632" y="13085"/>
                  <a:pt x="17633" y="13076"/>
                  <a:pt x="17633" y="12907"/>
                </a:cubicBezTo>
                <a:cubicBezTo>
                  <a:pt x="17633" y="12498"/>
                  <a:pt x="17498" y="12258"/>
                  <a:pt x="17351" y="12267"/>
                </a:cubicBezTo>
                <a:close/>
                <a:moveTo>
                  <a:pt x="18587" y="12267"/>
                </a:moveTo>
                <a:cubicBezTo>
                  <a:pt x="18487" y="12261"/>
                  <a:pt x="18391" y="12321"/>
                  <a:pt x="18381" y="12409"/>
                </a:cubicBezTo>
                <a:cubicBezTo>
                  <a:pt x="18373" y="12474"/>
                  <a:pt x="18403" y="12479"/>
                  <a:pt x="18512" y="12462"/>
                </a:cubicBezTo>
                <a:cubicBezTo>
                  <a:pt x="18654" y="12440"/>
                  <a:pt x="18662" y="12471"/>
                  <a:pt x="18685" y="12711"/>
                </a:cubicBezTo>
                <a:cubicBezTo>
                  <a:pt x="18693" y="12792"/>
                  <a:pt x="18670" y="12830"/>
                  <a:pt x="18566" y="12889"/>
                </a:cubicBezTo>
                <a:cubicBezTo>
                  <a:pt x="18378" y="12995"/>
                  <a:pt x="18295" y="13162"/>
                  <a:pt x="18295" y="13458"/>
                </a:cubicBezTo>
                <a:cubicBezTo>
                  <a:pt x="18295" y="13762"/>
                  <a:pt x="18389" y="13904"/>
                  <a:pt x="18544" y="13867"/>
                </a:cubicBezTo>
                <a:cubicBezTo>
                  <a:pt x="18603" y="13853"/>
                  <a:pt x="18654" y="13863"/>
                  <a:pt x="18663" y="13885"/>
                </a:cubicBezTo>
                <a:cubicBezTo>
                  <a:pt x="18671" y="13907"/>
                  <a:pt x="18724" y="13917"/>
                  <a:pt x="18772" y="13902"/>
                </a:cubicBezTo>
                <a:cubicBezTo>
                  <a:pt x="18859" y="13874"/>
                  <a:pt x="18858" y="13859"/>
                  <a:pt x="18858" y="13316"/>
                </a:cubicBezTo>
                <a:cubicBezTo>
                  <a:pt x="18858" y="12600"/>
                  <a:pt x="18819" y="12379"/>
                  <a:pt x="18685" y="12302"/>
                </a:cubicBezTo>
                <a:cubicBezTo>
                  <a:pt x="18655" y="12285"/>
                  <a:pt x="18620" y="12269"/>
                  <a:pt x="18587" y="12267"/>
                </a:cubicBezTo>
                <a:close/>
                <a:moveTo>
                  <a:pt x="20333" y="12267"/>
                </a:moveTo>
                <a:cubicBezTo>
                  <a:pt x="20233" y="12261"/>
                  <a:pt x="20126" y="12322"/>
                  <a:pt x="20116" y="12409"/>
                </a:cubicBezTo>
                <a:cubicBezTo>
                  <a:pt x="20108" y="12473"/>
                  <a:pt x="20140" y="12479"/>
                  <a:pt x="20246" y="12462"/>
                </a:cubicBezTo>
                <a:cubicBezTo>
                  <a:pt x="20359" y="12445"/>
                  <a:pt x="20387" y="12467"/>
                  <a:pt x="20420" y="12569"/>
                </a:cubicBezTo>
                <a:cubicBezTo>
                  <a:pt x="20479" y="12749"/>
                  <a:pt x="20448" y="12837"/>
                  <a:pt x="20290" y="12907"/>
                </a:cubicBezTo>
                <a:cubicBezTo>
                  <a:pt x="20213" y="12941"/>
                  <a:pt x="20124" y="13033"/>
                  <a:pt x="20095" y="13102"/>
                </a:cubicBezTo>
                <a:cubicBezTo>
                  <a:pt x="20018" y="13282"/>
                  <a:pt x="20031" y="13639"/>
                  <a:pt x="20116" y="13778"/>
                </a:cubicBezTo>
                <a:cubicBezTo>
                  <a:pt x="20194" y="13906"/>
                  <a:pt x="20323" y="13917"/>
                  <a:pt x="20387" y="13813"/>
                </a:cubicBezTo>
                <a:cubicBezTo>
                  <a:pt x="20419" y="13759"/>
                  <a:pt x="20430" y="13759"/>
                  <a:pt x="20463" y="13813"/>
                </a:cubicBezTo>
                <a:cubicBezTo>
                  <a:pt x="20570" y="13989"/>
                  <a:pt x="20604" y="13899"/>
                  <a:pt x="20604" y="13298"/>
                </a:cubicBezTo>
                <a:cubicBezTo>
                  <a:pt x="20604" y="12591"/>
                  <a:pt x="20558" y="12381"/>
                  <a:pt x="20420" y="12302"/>
                </a:cubicBezTo>
                <a:cubicBezTo>
                  <a:pt x="20390" y="12285"/>
                  <a:pt x="20366" y="12269"/>
                  <a:pt x="20333" y="12267"/>
                </a:cubicBezTo>
                <a:close/>
                <a:moveTo>
                  <a:pt x="10596" y="12285"/>
                </a:moveTo>
                <a:lnTo>
                  <a:pt x="10726" y="13031"/>
                </a:lnTo>
                <a:cubicBezTo>
                  <a:pt x="10793" y="13443"/>
                  <a:pt x="10833" y="13810"/>
                  <a:pt x="10824" y="13849"/>
                </a:cubicBezTo>
                <a:cubicBezTo>
                  <a:pt x="10813" y="13897"/>
                  <a:pt x="10843" y="13919"/>
                  <a:pt x="10900" y="13902"/>
                </a:cubicBezTo>
                <a:cubicBezTo>
                  <a:pt x="10961" y="13882"/>
                  <a:pt x="10983" y="13823"/>
                  <a:pt x="11008" y="13671"/>
                </a:cubicBezTo>
                <a:cubicBezTo>
                  <a:pt x="11027" y="13557"/>
                  <a:pt x="11090" y="13205"/>
                  <a:pt x="11138" y="12907"/>
                </a:cubicBezTo>
                <a:cubicBezTo>
                  <a:pt x="11244" y="12258"/>
                  <a:pt x="11242" y="12285"/>
                  <a:pt x="11160" y="12285"/>
                </a:cubicBezTo>
                <a:cubicBezTo>
                  <a:pt x="11106" y="12285"/>
                  <a:pt x="11085" y="12372"/>
                  <a:pt x="11030" y="12800"/>
                </a:cubicBezTo>
                <a:cubicBezTo>
                  <a:pt x="10993" y="13084"/>
                  <a:pt x="10940" y="13315"/>
                  <a:pt x="10921" y="13316"/>
                </a:cubicBezTo>
                <a:cubicBezTo>
                  <a:pt x="10902" y="13316"/>
                  <a:pt x="10861" y="13085"/>
                  <a:pt x="10824" y="12800"/>
                </a:cubicBezTo>
                <a:cubicBezTo>
                  <a:pt x="10763" y="12339"/>
                  <a:pt x="10751" y="12285"/>
                  <a:pt x="10683" y="12285"/>
                </a:cubicBezTo>
                <a:lnTo>
                  <a:pt x="10596" y="12285"/>
                </a:lnTo>
                <a:close/>
                <a:moveTo>
                  <a:pt x="20810" y="12285"/>
                </a:moveTo>
                <a:cubicBezTo>
                  <a:pt x="20773" y="12285"/>
                  <a:pt x="20734" y="12314"/>
                  <a:pt x="20734" y="12338"/>
                </a:cubicBezTo>
                <a:cubicBezTo>
                  <a:pt x="20734" y="12362"/>
                  <a:pt x="20797" y="12700"/>
                  <a:pt x="20864" y="13102"/>
                </a:cubicBezTo>
                <a:cubicBezTo>
                  <a:pt x="20996" y="13893"/>
                  <a:pt x="20992" y="13939"/>
                  <a:pt x="20821" y="14240"/>
                </a:cubicBezTo>
                <a:cubicBezTo>
                  <a:pt x="20767" y="14335"/>
                  <a:pt x="20742" y="14409"/>
                  <a:pt x="20756" y="14471"/>
                </a:cubicBezTo>
                <a:cubicBezTo>
                  <a:pt x="20776" y="14556"/>
                  <a:pt x="20790" y="14556"/>
                  <a:pt x="20854" y="14489"/>
                </a:cubicBezTo>
                <a:cubicBezTo>
                  <a:pt x="20974" y="14365"/>
                  <a:pt x="21116" y="13846"/>
                  <a:pt x="21244" y="13031"/>
                </a:cubicBezTo>
                <a:cubicBezTo>
                  <a:pt x="21363" y="12280"/>
                  <a:pt x="21361" y="12285"/>
                  <a:pt x="21287" y="12302"/>
                </a:cubicBezTo>
                <a:cubicBezTo>
                  <a:pt x="21223" y="12318"/>
                  <a:pt x="21202" y="12374"/>
                  <a:pt x="21157" y="12747"/>
                </a:cubicBezTo>
                <a:cubicBezTo>
                  <a:pt x="21127" y="12988"/>
                  <a:pt x="21092" y="13208"/>
                  <a:pt x="21081" y="13227"/>
                </a:cubicBezTo>
                <a:cubicBezTo>
                  <a:pt x="21041" y="13291"/>
                  <a:pt x="20991" y="13105"/>
                  <a:pt x="20930" y="12693"/>
                </a:cubicBezTo>
                <a:cubicBezTo>
                  <a:pt x="20881" y="12360"/>
                  <a:pt x="20863" y="12285"/>
                  <a:pt x="20810" y="12285"/>
                </a:cubicBezTo>
                <a:close/>
                <a:moveTo>
                  <a:pt x="6692" y="12427"/>
                </a:moveTo>
                <a:cubicBezTo>
                  <a:pt x="6711" y="12430"/>
                  <a:pt x="6722" y="12458"/>
                  <a:pt x="6757" y="12516"/>
                </a:cubicBezTo>
                <a:cubicBezTo>
                  <a:pt x="6800" y="12585"/>
                  <a:pt x="6829" y="12694"/>
                  <a:pt x="6822" y="12765"/>
                </a:cubicBezTo>
                <a:cubicBezTo>
                  <a:pt x="6814" y="12863"/>
                  <a:pt x="6782" y="12893"/>
                  <a:pt x="6682" y="12907"/>
                </a:cubicBezTo>
                <a:cubicBezTo>
                  <a:pt x="6612" y="12917"/>
                  <a:pt x="6554" y="12886"/>
                  <a:pt x="6541" y="12853"/>
                </a:cubicBezTo>
                <a:cubicBezTo>
                  <a:pt x="6509" y="12767"/>
                  <a:pt x="6539" y="12613"/>
                  <a:pt x="6616" y="12498"/>
                </a:cubicBezTo>
                <a:cubicBezTo>
                  <a:pt x="6648" y="12452"/>
                  <a:pt x="6674" y="12424"/>
                  <a:pt x="6692" y="12427"/>
                </a:cubicBezTo>
                <a:close/>
                <a:moveTo>
                  <a:pt x="7907" y="12427"/>
                </a:moveTo>
                <a:cubicBezTo>
                  <a:pt x="7925" y="12430"/>
                  <a:pt x="7947" y="12458"/>
                  <a:pt x="7983" y="12516"/>
                </a:cubicBezTo>
                <a:cubicBezTo>
                  <a:pt x="8025" y="12585"/>
                  <a:pt x="8054" y="12694"/>
                  <a:pt x="8048" y="12765"/>
                </a:cubicBezTo>
                <a:cubicBezTo>
                  <a:pt x="8039" y="12863"/>
                  <a:pt x="8007" y="12893"/>
                  <a:pt x="7907" y="12907"/>
                </a:cubicBezTo>
                <a:cubicBezTo>
                  <a:pt x="7837" y="12917"/>
                  <a:pt x="7768" y="12886"/>
                  <a:pt x="7755" y="12853"/>
                </a:cubicBezTo>
                <a:cubicBezTo>
                  <a:pt x="7723" y="12767"/>
                  <a:pt x="7764" y="12613"/>
                  <a:pt x="7842" y="12498"/>
                </a:cubicBezTo>
                <a:cubicBezTo>
                  <a:pt x="7873" y="12452"/>
                  <a:pt x="7888" y="12424"/>
                  <a:pt x="7907" y="12427"/>
                </a:cubicBezTo>
                <a:close/>
                <a:moveTo>
                  <a:pt x="13838" y="12427"/>
                </a:moveTo>
                <a:cubicBezTo>
                  <a:pt x="13857" y="12430"/>
                  <a:pt x="13868" y="12458"/>
                  <a:pt x="13903" y="12516"/>
                </a:cubicBezTo>
                <a:cubicBezTo>
                  <a:pt x="13946" y="12585"/>
                  <a:pt x="13975" y="12694"/>
                  <a:pt x="13968" y="12765"/>
                </a:cubicBezTo>
                <a:cubicBezTo>
                  <a:pt x="13960" y="12863"/>
                  <a:pt x="13928" y="12893"/>
                  <a:pt x="13827" y="12907"/>
                </a:cubicBezTo>
                <a:cubicBezTo>
                  <a:pt x="13757" y="12917"/>
                  <a:pt x="13699" y="12886"/>
                  <a:pt x="13686" y="12853"/>
                </a:cubicBezTo>
                <a:cubicBezTo>
                  <a:pt x="13654" y="12767"/>
                  <a:pt x="13685" y="12613"/>
                  <a:pt x="13762" y="12498"/>
                </a:cubicBezTo>
                <a:cubicBezTo>
                  <a:pt x="13794" y="12452"/>
                  <a:pt x="13820" y="12424"/>
                  <a:pt x="13838" y="12427"/>
                </a:cubicBezTo>
                <a:close/>
                <a:moveTo>
                  <a:pt x="17351" y="12427"/>
                </a:moveTo>
                <a:cubicBezTo>
                  <a:pt x="17369" y="12430"/>
                  <a:pt x="17392" y="12458"/>
                  <a:pt x="17427" y="12516"/>
                </a:cubicBezTo>
                <a:cubicBezTo>
                  <a:pt x="17470" y="12585"/>
                  <a:pt x="17498" y="12694"/>
                  <a:pt x="17492" y="12765"/>
                </a:cubicBezTo>
                <a:cubicBezTo>
                  <a:pt x="17483" y="12863"/>
                  <a:pt x="17451" y="12893"/>
                  <a:pt x="17351" y="12907"/>
                </a:cubicBezTo>
                <a:cubicBezTo>
                  <a:pt x="17280" y="12917"/>
                  <a:pt x="17211" y="12886"/>
                  <a:pt x="17199" y="12853"/>
                </a:cubicBezTo>
                <a:cubicBezTo>
                  <a:pt x="17167" y="12767"/>
                  <a:pt x="17208" y="12613"/>
                  <a:pt x="17286" y="12498"/>
                </a:cubicBezTo>
                <a:cubicBezTo>
                  <a:pt x="17317" y="12452"/>
                  <a:pt x="17332" y="12424"/>
                  <a:pt x="17351" y="12427"/>
                </a:cubicBezTo>
                <a:close/>
                <a:moveTo>
                  <a:pt x="12689" y="12445"/>
                </a:moveTo>
                <a:cubicBezTo>
                  <a:pt x="12753" y="12461"/>
                  <a:pt x="12818" y="12595"/>
                  <a:pt x="12830" y="12747"/>
                </a:cubicBezTo>
                <a:cubicBezTo>
                  <a:pt x="12840" y="12877"/>
                  <a:pt x="12832" y="12891"/>
                  <a:pt x="12700" y="12907"/>
                </a:cubicBezTo>
                <a:cubicBezTo>
                  <a:pt x="12620" y="12916"/>
                  <a:pt x="12548" y="12902"/>
                  <a:pt x="12537" y="12871"/>
                </a:cubicBezTo>
                <a:cubicBezTo>
                  <a:pt x="12510" y="12799"/>
                  <a:pt x="12558" y="12551"/>
                  <a:pt x="12624" y="12462"/>
                </a:cubicBezTo>
                <a:cubicBezTo>
                  <a:pt x="12641" y="12439"/>
                  <a:pt x="12667" y="12439"/>
                  <a:pt x="12689" y="12445"/>
                </a:cubicBezTo>
                <a:close/>
                <a:moveTo>
                  <a:pt x="10184" y="12462"/>
                </a:moveTo>
                <a:cubicBezTo>
                  <a:pt x="10220" y="12466"/>
                  <a:pt x="10257" y="12503"/>
                  <a:pt x="10292" y="12587"/>
                </a:cubicBezTo>
                <a:cubicBezTo>
                  <a:pt x="10363" y="12753"/>
                  <a:pt x="10374" y="13324"/>
                  <a:pt x="10303" y="13547"/>
                </a:cubicBezTo>
                <a:cubicBezTo>
                  <a:pt x="10202" y="13868"/>
                  <a:pt x="10041" y="13677"/>
                  <a:pt x="10010" y="13191"/>
                </a:cubicBezTo>
                <a:cubicBezTo>
                  <a:pt x="9984" y="12767"/>
                  <a:pt x="10076" y="12453"/>
                  <a:pt x="10184" y="12462"/>
                </a:cubicBezTo>
                <a:close/>
                <a:moveTo>
                  <a:pt x="15768" y="12462"/>
                </a:moveTo>
                <a:cubicBezTo>
                  <a:pt x="15804" y="12462"/>
                  <a:pt x="15842" y="12505"/>
                  <a:pt x="15877" y="12587"/>
                </a:cubicBezTo>
                <a:cubicBezTo>
                  <a:pt x="15952" y="12763"/>
                  <a:pt x="15952" y="13407"/>
                  <a:pt x="15877" y="13582"/>
                </a:cubicBezTo>
                <a:cubicBezTo>
                  <a:pt x="15767" y="13838"/>
                  <a:pt x="15625" y="13665"/>
                  <a:pt x="15595" y="13227"/>
                </a:cubicBezTo>
                <a:cubicBezTo>
                  <a:pt x="15566" y="12805"/>
                  <a:pt x="15661" y="12464"/>
                  <a:pt x="15768" y="12462"/>
                </a:cubicBezTo>
                <a:close/>
                <a:moveTo>
                  <a:pt x="16581" y="12462"/>
                </a:moveTo>
                <a:cubicBezTo>
                  <a:pt x="16726" y="12462"/>
                  <a:pt x="16798" y="13267"/>
                  <a:pt x="16679" y="13565"/>
                </a:cubicBezTo>
                <a:cubicBezTo>
                  <a:pt x="16610" y="13738"/>
                  <a:pt x="16552" y="13744"/>
                  <a:pt x="16473" y="13600"/>
                </a:cubicBezTo>
                <a:cubicBezTo>
                  <a:pt x="16387" y="13444"/>
                  <a:pt x="16396" y="12682"/>
                  <a:pt x="16484" y="12551"/>
                </a:cubicBezTo>
                <a:cubicBezTo>
                  <a:pt x="16519" y="12499"/>
                  <a:pt x="16559" y="12462"/>
                  <a:pt x="16581" y="12462"/>
                </a:cubicBezTo>
                <a:close/>
                <a:moveTo>
                  <a:pt x="20366" y="13031"/>
                </a:moveTo>
                <a:cubicBezTo>
                  <a:pt x="20379" y="13031"/>
                  <a:pt x="20397" y="13042"/>
                  <a:pt x="20409" y="13049"/>
                </a:cubicBezTo>
                <a:cubicBezTo>
                  <a:pt x="20479" y="13093"/>
                  <a:pt x="20480" y="13417"/>
                  <a:pt x="20409" y="13582"/>
                </a:cubicBezTo>
                <a:cubicBezTo>
                  <a:pt x="20311" y="13811"/>
                  <a:pt x="20181" y="13703"/>
                  <a:pt x="20181" y="13387"/>
                </a:cubicBezTo>
                <a:cubicBezTo>
                  <a:pt x="20181" y="13207"/>
                  <a:pt x="20277" y="13031"/>
                  <a:pt x="20366" y="13031"/>
                </a:cubicBezTo>
                <a:close/>
                <a:moveTo>
                  <a:pt x="18642" y="13049"/>
                </a:moveTo>
                <a:cubicBezTo>
                  <a:pt x="18652" y="13050"/>
                  <a:pt x="18653" y="13043"/>
                  <a:pt x="18663" y="13049"/>
                </a:cubicBezTo>
                <a:cubicBezTo>
                  <a:pt x="18729" y="13091"/>
                  <a:pt x="18731" y="13421"/>
                  <a:pt x="18663" y="13582"/>
                </a:cubicBezTo>
                <a:cubicBezTo>
                  <a:pt x="18593" y="13745"/>
                  <a:pt x="18524" y="13751"/>
                  <a:pt x="18457" y="13582"/>
                </a:cubicBezTo>
                <a:cubicBezTo>
                  <a:pt x="18416" y="13480"/>
                  <a:pt x="18410" y="13408"/>
                  <a:pt x="18436" y="13298"/>
                </a:cubicBezTo>
                <a:cubicBezTo>
                  <a:pt x="18470" y="13153"/>
                  <a:pt x="18569" y="13044"/>
                  <a:pt x="18642" y="1304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Oval"/>
          <p:cNvSpPr/>
          <p:nvPr/>
        </p:nvSpPr>
        <p:spPr>
          <a:xfrm>
            <a:off x="6841824" y="4553879"/>
            <a:ext cx="2419772" cy="2434599"/>
          </a:xfrm>
          <a:prstGeom prst="ellipse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9" name="Combining multiple cameras' views…"/>
          <p:cNvSpPr txBox="1"/>
          <p:nvPr/>
        </p:nvSpPr>
        <p:spPr>
          <a:xfrm>
            <a:off x="2787032" y="4146029"/>
            <a:ext cx="4033089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>
                <a:solidFill>
                  <a:schemeClr val="accent6"/>
                </a:solidFill>
              </a:defRPr>
            </a:pPr>
            <a:r>
              <a:t>Combining multiple cameras' views</a:t>
            </a:r>
          </a:p>
          <a:p>
            <a:pPr algn="ctr">
              <a:defRPr b="1">
                <a:solidFill>
                  <a:schemeClr val="accent6"/>
                </a:solidFill>
              </a:defRPr>
            </a:pPr>
            <a:r>
              <a:t>of the shower</a:t>
            </a:r>
          </a:p>
        </p:txBody>
      </p:sp>
      <p:sp>
        <p:nvSpPr>
          <p:cNvPr id="560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8901917" y="6583188"/>
            <a:ext cx="236538" cy="24923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561" name="dl0.mp4" descr="dl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210596" y="1542286"/>
            <a:ext cx="2636080" cy="1977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dl1_nectarcam.gif" descr="dl1_nectarcam.gi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8653" y="1552172"/>
            <a:ext cx="2609718" cy="1957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dl1_nectarcam_clean.gif" descr="dl1_nectarcam_clean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27305" y="1512244"/>
            <a:ext cx="2609718" cy="1957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dl1_nectarcam_clean_hillas.gif" descr="dl1_nectarcam_clean_hillas.gif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48822" y="1513724"/>
            <a:ext cx="2605775" cy="1954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anim_4.gif" descr="anim_4.gif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28195" y="4691344"/>
            <a:ext cx="2879558" cy="2159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unnamed-1.png" descr="unnamed-1.png"/>
          <p:cNvPicPr>
            <a:picLocks noChangeAspect="1"/>
          </p:cNvPicPr>
          <p:nvPr/>
        </p:nvPicPr>
        <p:blipFill>
          <a:blip r:embed="rId10">
            <a:extLst/>
          </a:blip>
          <a:srcRect l="67488" t="50374"/>
          <a:stretch>
            <a:fillRect/>
          </a:stretch>
        </p:blipFill>
        <p:spPr>
          <a:xfrm>
            <a:off x="3754752" y="4746645"/>
            <a:ext cx="1968561" cy="2049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80695" y="288463"/>
            <a:ext cx="2490058" cy="1345319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Arrow"/>
          <p:cNvSpPr/>
          <p:nvPr/>
        </p:nvSpPr>
        <p:spPr>
          <a:xfrm>
            <a:off x="1087986" y="2882505"/>
            <a:ext cx="1798638" cy="1092990"/>
          </a:xfrm>
          <a:prstGeom prst="rightArrow">
            <a:avLst>
              <a:gd name="adj1" fmla="val 60143"/>
              <a:gd name="adj2" fmla="val 46851"/>
            </a:avLst>
          </a:prstGeom>
          <a:solidFill>
            <a:srgbClr val="D6D6D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410765">
              <a:defRPr sz="700" b="1"/>
            </a:pPr>
            <a:endParaRPr/>
          </a:p>
        </p:txBody>
      </p:sp>
      <p:sp>
        <p:nvSpPr>
          <p:cNvPr id="569" name="Arrow"/>
          <p:cNvSpPr/>
          <p:nvPr/>
        </p:nvSpPr>
        <p:spPr>
          <a:xfrm>
            <a:off x="3592335" y="2882505"/>
            <a:ext cx="1381320" cy="1092990"/>
          </a:xfrm>
          <a:prstGeom prst="rightArrow">
            <a:avLst>
              <a:gd name="adj1" fmla="val 53175"/>
              <a:gd name="adj2" fmla="val 64000"/>
            </a:avLst>
          </a:prstGeom>
          <a:solidFill>
            <a:srgbClr val="D6D6D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410765">
              <a:defRPr sz="700" b="1"/>
            </a:pPr>
            <a:endParaRPr/>
          </a:p>
        </p:txBody>
      </p:sp>
      <p:sp>
        <p:nvSpPr>
          <p:cNvPr id="570" name="Arrow"/>
          <p:cNvSpPr/>
          <p:nvPr/>
        </p:nvSpPr>
        <p:spPr>
          <a:xfrm>
            <a:off x="6096686" y="2882505"/>
            <a:ext cx="1471304" cy="1092990"/>
          </a:xfrm>
          <a:prstGeom prst="rightArrow">
            <a:avLst>
              <a:gd name="adj1" fmla="val 53520"/>
              <a:gd name="adj2" fmla="val 64000"/>
            </a:avLst>
          </a:prstGeom>
          <a:solidFill>
            <a:srgbClr val="D6D6D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410765">
              <a:defRPr sz="700" b="1"/>
            </a:pPr>
            <a:endParaRPr/>
          </a:p>
        </p:txBody>
      </p:sp>
      <p:sp>
        <p:nvSpPr>
          <p:cNvPr id="571" name="K. Kosack      ctapipe example"/>
          <p:cNvSpPr txBox="1"/>
          <p:nvPr/>
        </p:nvSpPr>
        <p:spPr>
          <a:xfrm>
            <a:off x="7324300" y="28499"/>
            <a:ext cx="1798638" cy="22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sz="1000">
                <a:latin typeface="Fira Sans"/>
                <a:ea typeface="Fira Sans"/>
                <a:cs typeface="Fira Sans"/>
                <a:sym typeface="Fira Sans"/>
              </a:defRPr>
            </a:pPr>
            <a:r>
              <a:t>K. Kosack      </a:t>
            </a:r>
            <a:r>
              <a:rPr i="1"/>
              <a:t>ctapipe example</a:t>
            </a:r>
            <a:r>
              <a:t> </a:t>
            </a:r>
          </a:p>
        </p:txBody>
      </p:sp>
      <p:sp>
        <p:nvSpPr>
          <p:cNvPr id="572" name="For each camera"/>
          <p:cNvSpPr txBox="1"/>
          <p:nvPr/>
        </p:nvSpPr>
        <p:spPr>
          <a:xfrm>
            <a:off x="3742018" y="-81252"/>
            <a:ext cx="2123117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chemeClr val="accent6"/>
                </a:solidFill>
              </a:defRPr>
            </a:lvl1pPr>
          </a:lstStyle>
          <a:p>
            <a:r>
              <a:t>For each camera</a:t>
            </a:r>
          </a:p>
        </p:txBody>
      </p:sp>
      <p:sp>
        <p:nvSpPr>
          <p:cNvPr id="573" name="pulse analysis &amp;  integration"/>
          <p:cNvSpPr txBox="1"/>
          <p:nvPr/>
        </p:nvSpPr>
        <p:spPr>
          <a:xfrm>
            <a:off x="1051049" y="3154681"/>
            <a:ext cx="1705078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10765">
              <a:defRPr sz="1500" b="1"/>
            </a:pPr>
            <a:r>
              <a:t> pulse analysis &amp; </a:t>
            </a:r>
            <a:br/>
            <a:r>
              <a:t>integration</a:t>
            </a:r>
          </a:p>
        </p:txBody>
      </p:sp>
      <p:sp>
        <p:nvSpPr>
          <p:cNvPr id="574" name="de-noising"/>
          <p:cNvSpPr txBox="1"/>
          <p:nvPr/>
        </p:nvSpPr>
        <p:spPr>
          <a:xfrm>
            <a:off x="3696295" y="3244722"/>
            <a:ext cx="1067150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10765">
              <a:defRPr sz="1500" b="1"/>
            </a:lvl1pPr>
          </a:lstStyle>
          <a:p>
            <a:r>
              <a:t>de-noising</a:t>
            </a:r>
          </a:p>
        </p:txBody>
      </p:sp>
      <p:sp>
        <p:nvSpPr>
          <p:cNvPr id="575" name="feature extraction"/>
          <p:cNvSpPr txBox="1"/>
          <p:nvPr/>
        </p:nvSpPr>
        <p:spPr>
          <a:xfrm>
            <a:off x="6140506" y="3167381"/>
            <a:ext cx="1067150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10765">
              <a:defRPr sz="1400" b="1"/>
            </a:lvl1pPr>
          </a:lstStyle>
          <a:p>
            <a:r>
              <a:t>feature extraction</a:t>
            </a:r>
          </a:p>
        </p:txBody>
      </p:sp>
      <p:sp>
        <p:nvSpPr>
          <p:cNvPr id="576" name="Arrow"/>
          <p:cNvSpPr/>
          <p:nvPr/>
        </p:nvSpPr>
        <p:spPr>
          <a:xfrm>
            <a:off x="-4498" y="5324693"/>
            <a:ext cx="1577404" cy="892970"/>
          </a:xfrm>
          <a:prstGeom prst="rightArrow">
            <a:avLst>
              <a:gd name="adj1" fmla="val 59561"/>
              <a:gd name="adj2" fmla="val 47274"/>
            </a:avLst>
          </a:prstGeom>
          <a:solidFill>
            <a:srgbClr val="D6D6D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410765">
              <a:defRPr sz="700" b="1"/>
            </a:pPr>
            <a:endParaRPr/>
          </a:p>
        </p:txBody>
      </p:sp>
      <p:sp>
        <p:nvSpPr>
          <p:cNvPr id="577" name="reconstruction"/>
          <p:cNvSpPr txBox="1"/>
          <p:nvPr/>
        </p:nvSpPr>
        <p:spPr>
          <a:xfrm>
            <a:off x="-16285" y="5611159"/>
            <a:ext cx="1437825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10765">
              <a:defRPr sz="1500" b="1"/>
            </a:lvl1pPr>
          </a:lstStyle>
          <a:p>
            <a:r>
              <a:t>reconstruction</a:t>
            </a:r>
          </a:p>
        </p:txBody>
      </p:sp>
      <p:grpSp>
        <p:nvGrpSpPr>
          <p:cNvPr id="603" name="Group"/>
          <p:cNvGrpSpPr/>
          <p:nvPr/>
        </p:nvGrpSpPr>
        <p:grpSpPr>
          <a:xfrm>
            <a:off x="42913" y="165598"/>
            <a:ext cx="750550" cy="1340235"/>
            <a:chOff x="0" y="0"/>
            <a:chExt cx="750548" cy="1340233"/>
          </a:xfrm>
        </p:grpSpPr>
        <p:grpSp>
          <p:nvGrpSpPr>
            <p:cNvPr id="580" name="Group"/>
            <p:cNvGrpSpPr/>
            <p:nvPr/>
          </p:nvGrpSpPr>
          <p:grpSpPr>
            <a:xfrm>
              <a:off x="484910" y="0"/>
              <a:ext cx="207635" cy="107457"/>
              <a:chOff x="0" y="0"/>
              <a:chExt cx="207634" cy="107456"/>
            </a:xfrm>
          </p:grpSpPr>
          <p:sp>
            <p:nvSpPr>
              <p:cNvPr id="578" name="Shape"/>
              <p:cNvSpPr/>
              <p:nvPr/>
            </p:nvSpPr>
            <p:spPr>
              <a:xfrm>
                <a:off x="32674" y="0"/>
                <a:ext cx="174961" cy="70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90"/>
                    </a:moveTo>
                    <a:lnTo>
                      <a:pt x="6791" y="21600"/>
                    </a:lnTo>
                    <a:lnTo>
                      <a:pt x="21600" y="20318"/>
                    </a:lnTo>
                    <a:lnTo>
                      <a:pt x="14888" y="0"/>
                    </a:lnTo>
                    <a:lnTo>
                      <a:pt x="0" y="59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79" name="Shape"/>
              <p:cNvSpPr/>
              <p:nvPr/>
            </p:nvSpPr>
            <p:spPr>
              <a:xfrm>
                <a:off x="0" y="1081"/>
                <a:ext cx="206824" cy="106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355"/>
                    </a:moveTo>
                    <a:lnTo>
                      <a:pt x="7088" y="21092"/>
                    </a:lnTo>
                    <a:lnTo>
                      <a:pt x="21421" y="21600"/>
                    </a:lnTo>
                    <a:lnTo>
                      <a:pt x="21600" y="13601"/>
                    </a:lnTo>
                    <a:lnTo>
                      <a:pt x="9314" y="14271"/>
                    </a:lnTo>
                    <a:cubicBezTo>
                      <a:pt x="8037" y="11546"/>
                      <a:pt x="6786" y="8776"/>
                      <a:pt x="5561" y="5962"/>
                    </a:cubicBezTo>
                    <a:cubicBezTo>
                      <a:pt x="4711" y="4007"/>
                      <a:pt x="3867" y="2024"/>
                      <a:pt x="3034" y="0"/>
                    </a:cubicBezTo>
                    <a:lnTo>
                      <a:pt x="0" y="535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601" name="Group"/>
            <p:cNvGrpSpPr/>
            <p:nvPr/>
          </p:nvGrpSpPr>
          <p:grpSpPr>
            <a:xfrm>
              <a:off x="0" y="17766"/>
              <a:ext cx="750549" cy="1322468"/>
              <a:chOff x="0" y="0"/>
              <a:chExt cx="750548" cy="1322467"/>
            </a:xfrm>
          </p:grpSpPr>
          <p:sp>
            <p:nvSpPr>
              <p:cNvPr id="581" name="Rectangle"/>
              <p:cNvSpPr/>
              <p:nvPr/>
            </p:nvSpPr>
            <p:spPr>
              <a:xfrm rot="1070874">
                <a:off x="206146" y="1038793"/>
                <a:ext cx="70159" cy="127813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2" name="Rectangle"/>
              <p:cNvSpPr/>
              <p:nvPr/>
            </p:nvSpPr>
            <p:spPr>
              <a:xfrm rot="14368980">
                <a:off x="514750" y="805858"/>
                <a:ext cx="12879" cy="360523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3" name="Rectangle"/>
              <p:cNvSpPr/>
              <p:nvPr/>
            </p:nvSpPr>
            <p:spPr>
              <a:xfrm rot="13423002">
                <a:off x="423082" y="917262"/>
                <a:ext cx="10561" cy="179188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4" name="Rectangle"/>
              <p:cNvSpPr/>
              <p:nvPr/>
            </p:nvSpPr>
            <p:spPr>
              <a:xfrm rot="15281810">
                <a:off x="422878" y="896319"/>
                <a:ext cx="10969" cy="123470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5" name="Rectangle"/>
              <p:cNvSpPr/>
              <p:nvPr/>
            </p:nvSpPr>
            <p:spPr>
              <a:xfrm rot="21594139">
                <a:off x="267175" y="882997"/>
                <a:ext cx="127886" cy="439362"/>
              </a:xfrm>
              <a:prstGeom prst="rect">
                <a:avLst/>
              </a:prstGeom>
              <a:gradFill flip="none" rotWithShape="1">
                <a:gsLst>
                  <a:gs pos="0">
                    <a:srgbClr val="FF2600"/>
                  </a:gs>
                  <a:gs pos="100000">
                    <a:srgbClr val="941100"/>
                  </a:gs>
                </a:gsLst>
                <a:path path="shape">
                  <a:fillToRect l="49800" t="65538" r="50199" b="34461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6" name="Oval"/>
              <p:cNvSpPr/>
              <p:nvPr/>
            </p:nvSpPr>
            <p:spPr>
              <a:xfrm rot="827924">
                <a:off x="31683" y="583216"/>
                <a:ext cx="687183" cy="348825"/>
              </a:xfrm>
              <a:prstGeom prst="ellipse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7" name="Oval"/>
              <p:cNvSpPr/>
              <p:nvPr/>
            </p:nvSpPr>
            <p:spPr>
              <a:xfrm rot="827924">
                <a:off x="74405" y="593659"/>
                <a:ext cx="610706" cy="310003"/>
              </a:xfrm>
              <a:prstGeom prst="ellipse">
                <a:avLst/>
              </a:prstGeom>
              <a:gradFill flip="none" rotWithShape="1">
                <a:gsLst>
                  <a:gs pos="0">
                    <a:srgbClr val="51A7F9"/>
                  </a:gs>
                  <a:gs pos="100000">
                    <a:srgbClr val="0433FF"/>
                  </a:gs>
                </a:gsLst>
                <a:path path="shape">
                  <a:fillToRect l="49800" t="65538" r="50199" b="34461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8" name="Rectangle"/>
              <p:cNvSpPr/>
              <p:nvPr/>
            </p:nvSpPr>
            <p:spPr>
              <a:xfrm rot="1816157">
                <a:off x="299085" y="-43277"/>
                <a:ext cx="14855" cy="689777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89" name="Rectangle"/>
              <p:cNvSpPr/>
              <p:nvPr/>
            </p:nvSpPr>
            <p:spPr>
              <a:xfrm rot="87940">
                <a:off x="686541" y="86225"/>
                <a:ext cx="10778" cy="679488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0" name="Rectangle"/>
              <p:cNvSpPr/>
              <p:nvPr/>
            </p:nvSpPr>
            <p:spPr>
              <a:xfrm rot="1070874">
                <a:off x="405800" y="60087"/>
                <a:ext cx="18576" cy="853465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1" name="Rectangle"/>
              <p:cNvSpPr/>
              <p:nvPr/>
            </p:nvSpPr>
            <p:spPr>
              <a:xfrm rot="1070874">
                <a:off x="500908" y="68072"/>
                <a:ext cx="11331" cy="549124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2" name="Rectangle"/>
              <p:cNvSpPr/>
              <p:nvPr/>
            </p:nvSpPr>
            <p:spPr>
              <a:xfrm rot="19962740">
                <a:off x="168993" y="813357"/>
                <a:ext cx="8627" cy="240917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3" name="Rectangle"/>
              <p:cNvSpPr/>
              <p:nvPr/>
            </p:nvSpPr>
            <p:spPr>
              <a:xfrm rot="20590043">
                <a:off x="213953" y="862856"/>
                <a:ext cx="8207" cy="190396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4" name="Rectangle"/>
              <p:cNvSpPr/>
              <p:nvPr/>
            </p:nvSpPr>
            <p:spPr>
              <a:xfrm rot="15281810">
                <a:off x="201254" y="847950"/>
                <a:ext cx="5789" cy="96047"/>
              </a:xfrm>
              <a:prstGeom prst="rect">
                <a:avLst/>
              </a:prstGeom>
              <a:solidFill>
                <a:srgbClr val="8610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5" name="Line"/>
              <p:cNvSpPr/>
              <p:nvPr/>
            </p:nvSpPr>
            <p:spPr>
              <a:xfrm flipV="1">
                <a:off x="360107" y="189501"/>
                <a:ext cx="1" cy="385401"/>
              </a:xfrm>
              <a:prstGeom prst="line">
                <a:avLst/>
              </a:prstGeom>
              <a:noFill/>
              <a:ln w="12700" cap="flat">
                <a:solidFill>
                  <a:srgbClr val="9411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6" name="Line"/>
              <p:cNvSpPr/>
              <p:nvPr/>
            </p:nvSpPr>
            <p:spPr>
              <a:xfrm flipH="1" flipV="1">
                <a:off x="557399" y="206316"/>
                <a:ext cx="58953" cy="475740"/>
              </a:xfrm>
              <a:prstGeom prst="line">
                <a:avLst/>
              </a:prstGeom>
              <a:noFill/>
              <a:ln w="12700" cap="flat">
                <a:solidFill>
                  <a:srgbClr val="9411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7" name="Line"/>
              <p:cNvSpPr/>
              <p:nvPr/>
            </p:nvSpPr>
            <p:spPr>
              <a:xfrm flipH="1" flipV="1">
                <a:off x="561830" y="217146"/>
                <a:ext cx="122481" cy="114994"/>
              </a:xfrm>
              <a:prstGeom prst="line">
                <a:avLst/>
              </a:prstGeom>
              <a:noFill/>
              <a:ln w="12700" cap="flat">
                <a:solidFill>
                  <a:srgbClr val="9411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8" name="Line"/>
              <p:cNvSpPr/>
              <p:nvPr/>
            </p:nvSpPr>
            <p:spPr>
              <a:xfrm flipH="1">
                <a:off x="551982" y="84759"/>
                <a:ext cx="154507" cy="130138"/>
              </a:xfrm>
              <a:prstGeom prst="line">
                <a:avLst/>
              </a:prstGeom>
              <a:noFill/>
              <a:ln w="12700" cap="flat">
                <a:solidFill>
                  <a:srgbClr val="9411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99" name="Line"/>
              <p:cNvSpPr/>
              <p:nvPr/>
            </p:nvSpPr>
            <p:spPr>
              <a:xfrm flipH="1">
                <a:off x="351109" y="82683"/>
                <a:ext cx="191123" cy="132214"/>
              </a:xfrm>
              <a:prstGeom prst="line">
                <a:avLst/>
              </a:prstGeom>
              <a:noFill/>
              <a:ln w="12700" cap="flat">
                <a:solidFill>
                  <a:srgbClr val="9411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00" name="Line"/>
              <p:cNvSpPr/>
              <p:nvPr/>
            </p:nvSpPr>
            <p:spPr>
              <a:xfrm>
                <a:off x="471764" y="11609"/>
                <a:ext cx="77628" cy="90832"/>
              </a:xfrm>
              <a:prstGeom prst="line">
                <a:avLst/>
              </a:prstGeom>
              <a:noFill/>
              <a:ln w="25400" cap="flat">
                <a:solidFill>
                  <a:srgbClr val="9411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84200">
                  <a:defRPr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602" name="Line"/>
            <p:cNvSpPr/>
            <p:nvPr/>
          </p:nvSpPr>
          <p:spPr>
            <a:xfrm flipV="1">
              <a:off x="551922" y="112553"/>
              <a:ext cx="151316" cy="2679"/>
            </a:xfrm>
            <a:prstGeom prst="line">
              <a:avLst/>
            </a:prstGeom>
            <a:noFill/>
            <a:ln w="25400" cap="flat">
              <a:solidFill>
                <a:srgbClr val="9411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>
                <a:defRPr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604" name="Line"/>
          <p:cNvSpPr/>
          <p:nvPr/>
        </p:nvSpPr>
        <p:spPr>
          <a:xfrm>
            <a:off x="681499" y="192724"/>
            <a:ext cx="370507" cy="1289590"/>
          </a:xfrm>
          <a:prstGeom prst="line">
            <a:avLst/>
          </a:prstGeom>
          <a:ln w="50800">
            <a:solidFill>
              <a:schemeClr val="accent1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605" name="Table"/>
          <p:cNvGraphicFramePr/>
          <p:nvPr/>
        </p:nvGraphicFramePr>
        <p:xfrm>
          <a:off x="6965692" y="5294928"/>
          <a:ext cx="2172033" cy="95249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724011"/>
                <a:gridCol w="724011"/>
                <a:gridCol w="724011"/>
              </a:tblGrid>
              <a:tr h="20320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ENERGY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RA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DEC</a:t>
                      </a:r>
                    </a:p>
                  </a:txBody>
                  <a:tcPr marL="0" marR="0" marT="0" marB="0" horzOverflow="overflow"/>
                </a:tc>
              </a:tr>
              <a:tr h="190500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1.2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23.2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-13.2</a:t>
                      </a:r>
                    </a:p>
                  </a:txBody>
                  <a:tcPr marL="0" marR="0" marT="0" marB="0" horzOverflow="overflow"/>
                </a:tc>
              </a:tr>
              <a:tr h="186266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0.34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23.5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-14.8</a:t>
                      </a:r>
                    </a:p>
                  </a:txBody>
                  <a:tcPr marL="0" marR="0" marT="0" marB="0" horzOverflow="overflow"/>
                </a:tc>
              </a:tr>
              <a:tr h="186266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0.1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23.1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-13.1</a:t>
                      </a:r>
                    </a:p>
                  </a:txBody>
                  <a:tcPr marL="0" marR="0" marT="0" marB="0" horzOverflow="overflow"/>
                </a:tc>
              </a:tr>
              <a:tr h="186266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…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…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000" b="1"/>
                        <a:t>…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pic>
        <p:nvPicPr>
          <p:cNvPr id="606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65349" y="5949369"/>
            <a:ext cx="966270" cy="650239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list of gamma-ray candidates"/>
          <p:cNvSpPr txBox="1"/>
          <p:nvPr/>
        </p:nvSpPr>
        <p:spPr>
          <a:xfrm>
            <a:off x="7167614" y="6308343"/>
            <a:ext cx="1768191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10765">
              <a:defRPr sz="1500" b="1"/>
            </a:lvl1pPr>
          </a:lstStyle>
          <a:p>
            <a:r>
              <a:t>list of gamma-ray candidates</a:t>
            </a:r>
          </a:p>
        </p:txBody>
      </p:sp>
      <p:grpSp>
        <p:nvGrpSpPr>
          <p:cNvPr id="610" name="Group"/>
          <p:cNvGrpSpPr/>
          <p:nvPr/>
        </p:nvGrpSpPr>
        <p:grpSpPr>
          <a:xfrm>
            <a:off x="5441531" y="5261295"/>
            <a:ext cx="1577404" cy="892970"/>
            <a:chOff x="0" y="0"/>
            <a:chExt cx="1577403" cy="892968"/>
          </a:xfrm>
        </p:grpSpPr>
        <p:sp>
          <p:nvSpPr>
            <p:cNvPr id="608" name="Arrow"/>
            <p:cNvSpPr/>
            <p:nvPr/>
          </p:nvSpPr>
          <p:spPr>
            <a:xfrm>
              <a:off x="0" y="0"/>
              <a:ext cx="1577404" cy="892969"/>
            </a:xfrm>
            <a:prstGeom prst="rightArrow">
              <a:avLst>
                <a:gd name="adj1" fmla="val 59561"/>
                <a:gd name="adj2" fmla="val 47274"/>
              </a:avLst>
            </a:pr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410765">
                <a:defRPr sz="700" b="1"/>
              </a:pPr>
              <a:endParaRPr/>
            </a:p>
          </p:txBody>
        </p:sp>
        <p:sp>
          <p:nvSpPr>
            <p:cNvPr id="609" name="Hadron rejection"/>
            <p:cNvSpPr txBox="1"/>
            <p:nvPr/>
          </p:nvSpPr>
          <p:spPr>
            <a:xfrm>
              <a:off x="47603" y="172165"/>
              <a:ext cx="1246310" cy="548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10765">
                <a:defRPr sz="1500" b="1"/>
              </a:lvl1pPr>
            </a:lstStyle>
            <a:p>
              <a:r>
                <a:t>Hadron rejection</a:t>
              </a:r>
            </a:p>
          </p:txBody>
        </p:sp>
      </p:grpSp>
      <p:sp>
        <p:nvSpPr>
          <p:cNvPr id="611" name="machine-learning"/>
          <p:cNvSpPr txBox="1"/>
          <p:nvPr/>
        </p:nvSpPr>
        <p:spPr>
          <a:xfrm>
            <a:off x="7428554" y="4685375"/>
            <a:ext cx="1246311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10765">
              <a:defRPr sz="1500" b="1" i="1">
                <a:solidFill>
                  <a:schemeClr val="accent4">
                    <a:satOff val="-1335"/>
                    <a:lumOff val="-10274"/>
                  </a:schemeClr>
                </a:solidFill>
              </a:defRPr>
            </a:lvl1pPr>
          </a:lstStyle>
          <a:p>
            <a:r>
              <a:t>machine-learning</a:t>
            </a:r>
          </a:p>
        </p:txBody>
      </p:sp>
      <p:sp>
        <p:nvSpPr>
          <p:cNvPr id="612" name="Arrow"/>
          <p:cNvSpPr/>
          <p:nvPr/>
        </p:nvSpPr>
        <p:spPr>
          <a:xfrm rot="5400000">
            <a:off x="8136212" y="3817648"/>
            <a:ext cx="994722" cy="518133"/>
          </a:xfrm>
          <a:prstGeom prst="rightArrow">
            <a:avLst>
              <a:gd name="adj1" fmla="val 59561"/>
              <a:gd name="adj2" fmla="val 81473"/>
            </a:avLst>
          </a:prstGeom>
          <a:solidFill>
            <a:srgbClr val="D6D6D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410765">
              <a:defRPr sz="700" b="1"/>
            </a:pPr>
            <a:endParaRPr/>
          </a:p>
        </p:txBody>
      </p:sp>
      <p:sp>
        <p:nvSpPr>
          <p:cNvPr id="613" name="Arrow"/>
          <p:cNvSpPr/>
          <p:nvPr/>
        </p:nvSpPr>
        <p:spPr>
          <a:xfrm rot="5380657">
            <a:off x="-432112" y="4568105"/>
            <a:ext cx="1204419" cy="781941"/>
          </a:xfrm>
          <a:prstGeom prst="rightArrow">
            <a:avLst>
              <a:gd name="adj1" fmla="val 43698"/>
              <a:gd name="adj2" fmla="val 0"/>
            </a:avLst>
          </a:prstGeom>
          <a:solidFill>
            <a:srgbClr val="D6D6D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410765">
              <a:defRPr sz="700" b="1"/>
            </a:pPr>
            <a:endParaRPr/>
          </a:p>
        </p:txBody>
      </p:sp>
      <p:sp>
        <p:nvSpPr>
          <p:cNvPr id="614" name="Arrow"/>
          <p:cNvSpPr/>
          <p:nvPr/>
        </p:nvSpPr>
        <p:spPr>
          <a:xfrm>
            <a:off x="3002" y="4080178"/>
            <a:ext cx="1204420" cy="781941"/>
          </a:xfrm>
          <a:prstGeom prst="rightArrow">
            <a:avLst>
              <a:gd name="adj1" fmla="val 43698"/>
              <a:gd name="adj2" fmla="val 0"/>
            </a:avLst>
          </a:prstGeom>
          <a:solidFill>
            <a:srgbClr val="D6D6D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410765">
              <a:defRPr sz="700" b="1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000" fill="hold"/>
                                        <p:tgtEl>
                                          <p:spTgt spid="5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6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esults from Full Reconstr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1479">
              <a:defRPr sz="3239"/>
            </a:lvl1pPr>
          </a:lstStyle>
          <a:p>
            <a:r>
              <a:t>Results from Full Reconstruction</a:t>
            </a:r>
          </a:p>
        </p:txBody>
      </p:sp>
      <p:sp>
        <p:nvSpPr>
          <p:cNvPr id="6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622" name="Improvements to gamma-ray direction reconstruction (PSF)"/>
          <p:cNvSpPr txBox="1"/>
          <p:nvPr/>
        </p:nvSpPr>
        <p:spPr>
          <a:xfrm>
            <a:off x="1339192" y="847515"/>
            <a:ext cx="655320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/>
          </a:lstStyle>
          <a:p>
            <a:r>
              <a:rPr dirty="0"/>
              <a:t>Improvements to </a:t>
            </a:r>
            <a:r>
              <a:rPr lang="en-US" dirty="0" smtClean="0"/>
              <a:t>shower reconstruction direction</a:t>
            </a:r>
          </a:p>
          <a:p>
            <a:r>
              <a:rPr lang="en-US" dirty="0" smtClean="0"/>
              <a:t>(angle between reconstructed and simulated direction)</a:t>
            </a:r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192" y="1531618"/>
            <a:ext cx="6553200" cy="480568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38285" y="5929444"/>
            <a:ext cx="2594291" cy="64632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20 to 80 % improveme</a:t>
            </a:r>
            <a:r>
              <a:rPr lang="en-US" dirty="0" smtClean="0">
                <a:solidFill>
                  <a:schemeClr val="bg1"/>
                </a:solidFill>
              </a:rPr>
              <a:t>nt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above 100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8901917" y="6583188"/>
            <a:ext cx="236538" cy="249238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grpSp>
        <p:nvGrpSpPr>
          <p:cNvPr id="660" name="Group"/>
          <p:cNvGrpSpPr/>
          <p:nvPr/>
        </p:nvGrpSpPr>
        <p:grpSpPr>
          <a:xfrm>
            <a:off x="-8946" y="147138"/>
            <a:ext cx="9161893" cy="5272080"/>
            <a:chOff x="0" y="-105965"/>
            <a:chExt cx="9161892" cy="5272079"/>
          </a:xfrm>
        </p:grpSpPr>
        <p:sp>
          <p:nvSpPr>
            <p:cNvPr id="628" name="2017"/>
            <p:cNvSpPr/>
            <p:nvPr/>
          </p:nvSpPr>
          <p:spPr>
            <a:xfrm>
              <a:off x="5637220" y="1621325"/>
              <a:ext cx="2606972" cy="393739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629" name="2016"/>
            <p:cNvSpPr/>
            <p:nvPr/>
          </p:nvSpPr>
          <p:spPr>
            <a:xfrm>
              <a:off x="2934295" y="1621325"/>
              <a:ext cx="2606971" cy="393739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630" name="2015"/>
            <p:cNvSpPr/>
            <p:nvPr/>
          </p:nvSpPr>
          <p:spPr>
            <a:xfrm>
              <a:off x="231370" y="1621325"/>
              <a:ext cx="2606971" cy="393739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631" name="UnivEarths Funding Approved"/>
            <p:cNvSpPr txBox="1"/>
            <p:nvPr/>
          </p:nvSpPr>
          <p:spPr>
            <a:xfrm>
              <a:off x="0" y="842288"/>
              <a:ext cx="1202415" cy="604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defRPr>
              </a:lvl1pPr>
            </a:lstStyle>
            <a:p>
              <a:r>
                <a:t>UnivEarths Funding Approved</a:t>
              </a:r>
            </a:p>
          </p:txBody>
        </p:sp>
        <p:sp>
          <p:nvSpPr>
            <p:cNvPr id="632" name="post-doc hired (Nov)"/>
            <p:cNvSpPr txBox="1"/>
            <p:nvPr/>
          </p:nvSpPr>
          <p:spPr>
            <a:xfrm>
              <a:off x="1904565" y="893088"/>
              <a:ext cx="960877" cy="503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410765">
                <a:defRPr sz="1200" i="1">
                  <a:solidFill>
                    <a:schemeClr val="accent6"/>
                  </a:solidFill>
                  <a:latin typeface="Fira Sans Bold"/>
                  <a:ea typeface="Fira Sans Bold"/>
                  <a:cs typeface="Fira Sans Bold"/>
                  <a:sym typeface="Fira Sans Bold"/>
                </a:defRPr>
              </a:lvl1pPr>
            </a:lstStyle>
            <a:p>
              <a:r>
                <a:t>post-doc hired (Nov)</a:t>
              </a:r>
            </a:p>
          </p:txBody>
        </p:sp>
        <p:sp>
          <p:nvSpPr>
            <p:cNvPr id="633" name="Line"/>
            <p:cNvSpPr/>
            <p:nvPr/>
          </p:nvSpPr>
          <p:spPr>
            <a:xfrm flipV="1">
              <a:off x="3153104" y="1451200"/>
              <a:ext cx="1" cy="232173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4" name="Line"/>
            <p:cNvSpPr/>
            <p:nvPr/>
          </p:nvSpPr>
          <p:spPr>
            <a:xfrm flipV="1">
              <a:off x="601207" y="1382288"/>
              <a:ext cx="1" cy="2321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5" name="technique study"/>
            <p:cNvSpPr/>
            <p:nvPr/>
          </p:nvSpPr>
          <p:spPr>
            <a:xfrm>
              <a:off x="2385003" y="2105951"/>
              <a:ext cx="2606971" cy="241103"/>
            </a:xfrm>
            <a:prstGeom prst="rect">
              <a:avLst/>
            </a:prstGeom>
            <a:solidFill>
              <a:srgbClr val="51A7F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technique study</a:t>
              </a:r>
            </a:p>
          </p:txBody>
        </p:sp>
        <p:sp>
          <p:nvSpPr>
            <p:cNvPr id="636" name="implementation and low-level metrics"/>
            <p:cNvSpPr/>
            <p:nvPr/>
          </p:nvSpPr>
          <p:spPr>
            <a:xfrm>
              <a:off x="3183981" y="2437940"/>
              <a:ext cx="2734478" cy="241103"/>
            </a:xfrm>
            <a:prstGeom prst="rect">
              <a:avLst/>
            </a:prstGeom>
            <a:solidFill>
              <a:srgbClr val="51A7F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implementation and low-level metrics</a:t>
              </a:r>
            </a:p>
          </p:txBody>
        </p:sp>
        <p:sp>
          <p:nvSpPr>
            <p:cNvPr id="637" name="development of full reconstruction"/>
            <p:cNvSpPr/>
            <p:nvPr/>
          </p:nvSpPr>
          <p:spPr>
            <a:xfrm>
              <a:off x="3878252" y="2769929"/>
              <a:ext cx="3192571" cy="241103"/>
            </a:xfrm>
            <a:prstGeom prst="rect">
              <a:avLst/>
            </a:prstGeom>
            <a:solidFill>
              <a:srgbClr val="51A7F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development of full reconstruction</a:t>
              </a:r>
            </a:p>
          </p:txBody>
        </p:sp>
        <p:sp>
          <p:nvSpPr>
            <p:cNvPr id="638" name="End of postdoc contract"/>
            <p:cNvSpPr txBox="1"/>
            <p:nvPr/>
          </p:nvSpPr>
          <p:spPr>
            <a:xfrm>
              <a:off x="7741298" y="751851"/>
              <a:ext cx="960877" cy="719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410765">
                <a:defRPr sz="1200" i="1">
                  <a:solidFill>
                    <a:schemeClr val="accent6"/>
                  </a:solidFill>
                  <a:latin typeface="Fira Sans Bold"/>
                  <a:ea typeface="Fira Sans Bold"/>
                  <a:cs typeface="Fira Sans Bold"/>
                  <a:sym typeface="Fira Sans Bold"/>
                </a:defRPr>
              </a:lvl1pPr>
            </a:lstStyle>
            <a:p>
              <a:r>
                <a:t>End of postdoc contract</a:t>
              </a:r>
            </a:p>
          </p:txBody>
        </p:sp>
        <p:sp>
          <p:nvSpPr>
            <p:cNvPr id="639" name="Line"/>
            <p:cNvSpPr/>
            <p:nvPr/>
          </p:nvSpPr>
          <p:spPr>
            <a:xfrm flipV="1">
              <a:off x="8221736" y="1349000"/>
              <a:ext cx="1" cy="2234144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0" name="optimization"/>
            <p:cNvSpPr/>
            <p:nvPr/>
          </p:nvSpPr>
          <p:spPr>
            <a:xfrm>
              <a:off x="5984027" y="2437940"/>
              <a:ext cx="1086796" cy="241103"/>
            </a:xfrm>
            <a:prstGeom prst="rect">
              <a:avLst/>
            </a:prstGeom>
            <a:solidFill>
              <a:srgbClr val="51A7F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optimization</a:t>
              </a:r>
            </a:p>
          </p:txBody>
        </p:sp>
        <p:sp>
          <p:nvSpPr>
            <p:cNvPr id="641" name="performance…"/>
            <p:cNvSpPr/>
            <p:nvPr/>
          </p:nvSpPr>
          <p:spPr>
            <a:xfrm>
              <a:off x="7136392" y="2437940"/>
              <a:ext cx="1378603" cy="586264"/>
            </a:xfrm>
            <a:prstGeom prst="rect">
              <a:avLst/>
            </a:prstGeom>
            <a:solidFill>
              <a:srgbClr val="51A7F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performance</a:t>
              </a:r>
            </a:p>
            <a:p>
              <a: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study</a:t>
              </a:r>
            </a:p>
          </p:txBody>
        </p:sp>
        <p:sp>
          <p:nvSpPr>
            <p:cNvPr id="642" name="Technique optimized and working on all cameras"/>
            <p:cNvSpPr txBox="1"/>
            <p:nvPr/>
          </p:nvSpPr>
          <p:spPr>
            <a:xfrm>
              <a:off x="5229248" y="613218"/>
              <a:ext cx="1202416" cy="78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defRPr>
              </a:lvl1pPr>
            </a:lstStyle>
            <a:p>
              <a:r>
                <a:t>Technique optimized and working on all cameras</a:t>
              </a:r>
            </a:p>
          </p:txBody>
        </p:sp>
        <p:sp>
          <p:nvSpPr>
            <p:cNvPr id="643" name="Line"/>
            <p:cNvSpPr/>
            <p:nvPr/>
          </p:nvSpPr>
          <p:spPr>
            <a:xfrm flipV="1">
              <a:off x="6127413" y="1379704"/>
              <a:ext cx="1" cy="2321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4" name="First sensitivity curves produced"/>
            <p:cNvSpPr txBox="1"/>
            <p:nvPr/>
          </p:nvSpPr>
          <p:spPr>
            <a:xfrm>
              <a:off x="6460268" y="142291"/>
              <a:ext cx="960876" cy="78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defRPr>
              </a:lvl1pPr>
            </a:lstStyle>
            <a:p>
              <a:r>
                <a:t>First sensitivity curves produced</a:t>
              </a:r>
            </a:p>
          </p:txBody>
        </p:sp>
        <p:sp>
          <p:nvSpPr>
            <p:cNvPr id="645" name="Line"/>
            <p:cNvSpPr/>
            <p:nvPr/>
          </p:nvSpPr>
          <p:spPr>
            <a:xfrm flipV="1">
              <a:off x="6940705" y="904022"/>
              <a:ext cx="1" cy="7040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6" name="2018"/>
            <p:cNvSpPr/>
            <p:nvPr/>
          </p:nvSpPr>
          <p:spPr>
            <a:xfrm>
              <a:off x="1344412" y="4017332"/>
              <a:ext cx="2606972" cy="393739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647" name="transfer of knowledge"/>
            <p:cNvSpPr/>
            <p:nvPr/>
          </p:nvSpPr>
          <p:spPr>
            <a:xfrm>
              <a:off x="7364711" y="3114856"/>
              <a:ext cx="1781253" cy="241103"/>
            </a:xfrm>
            <a:prstGeom prst="rect">
              <a:avLst/>
            </a:prstGeom>
            <a:solidFill>
              <a:srgbClr val="A6AAA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transfer of knowledge</a:t>
              </a:r>
            </a:p>
          </p:txBody>
        </p:sp>
        <p:sp>
          <p:nvSpPr>
            <p:cNvPr id="648" name="transfer of knowledge"/>
            <p:cNvSpPr/>
            <p:nvPr/>
          </p:nvSpPr>
          <p:spPr>
            <a:xfrm>
              <a:off x="1307361" y="4603067"/>
              <a:ext cx="1781253" cy="241103"/>
            </a:xfrm>
            <a:prstGeom prst="rect">
              <a:avLst/>
            </a:prstGeom>
            <a:solidFill>
              <a:srgbClr val="A6AAA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transfer of knowledge</a:t>
              </a:r>
            </a:p>
          </p:txBody>
        </p:sp>
        <p:sp>
          <p:nvSpPr>
            <p:cNvPr id="649" name="[delay]"/>
            <p:cNvSpPr txBox="1"/>
            <p:nvPr/>
          </p:nvSpPr>
          <p:spPr>
            <a:xfrm>
              <a:off x="2880915" y="1168413"/>
              <a:ext cx="960876" cy="287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410765">
                <a:defRPr sz="1200" i="1">
                  <a:solidFill>
                    <a:srgbClr val="A6AAA9"/>
                  </a:solidFill>
                  <a:latin typeface="Fira Sans Bold"/>
                  <a:ea typeface="Fira Sans Bold"/>
                  <a:cs typeface="Fira Sans Bold"/>
                  <a:sym typeface="Fira Sans Bold"/>
                </a:defRPr>
              </a:lvl1pPr>
            </a:lstStyle>
            <a:p>
              <a:r>
                <a:t>[delay]</a:t>
              </a:r>
            </a:p>
          </p:txBody>
        </p:sp>
        <p:sp>
          <p:nvSpPr>
            <p:cNvPr id="650" name="Line"/>
            <p:cNvSpPr/>
            <p:nvPr/>
          </p:nvSpPr>
          <p:spPr>
            <a:xfrm flipV="1">
              <a:off x="2474300" y="1366878"/>
              <a:ext cx="1" cy="174728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1" name="Line"/>
            <p:cNvSpPr/>
            <p:nvPr/>
          </p:nvSpPr>
          <p:spPr>
            <a:xfrm flipV="1">
              <a:off x="3579790" y="1451200"/>
              <a:ext cx="1" cy="232173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2" name="Line"/>
            <p:cNvSpPr/>
            <p:nvPr/>
          </p:nvSpPr>
          <p:spPr>
            <a:xfrm flipV="1">
              <a:off x="3139930" y="1561100"/>
              <a:ext cx="442846" cy="1529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3" name="…"/>
            <p:cNvSpPr/>
            <p:nvPr/>
          </p:nvSpPr>
          <p:spPr>
            <a:xfrm>
              <a:off x="4047338" y="4017332"/>
              <a:ext cx="2606971" cy="393739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…</a:t>
              </a:r>
            </a:p>
          </p:txBody>
        </p:sp>
        <p:sp>
          <p:nvSpPr>
            <p:cNvPr id="654" name="publication"/>
            <p:cNvSpPr/>
            <p:nvPr/>
          </p:nvSpPr>
          <p:spPr>
            <a:xfrm>
              <a:off x="7783290" y="3447079"/>
              <a:ext cx="1378603" cy="241103"/>
            </a:xfrm>
            <a:prstGeom prst="rect">
              <a:avLst/>
            </a:prstGeom>
            <a:solidFill>
              <a:srgbClr val="A6AAA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publication</a:t>
              </a:r>
            </a:p>
          </p:txBody>
        </p:sp>
        <p:sp>
          <p:nvSpPr>
            <p:cNvPr id="655" name="publication"/>
            <p:cNvSpPr/>
            <p:nvPr/>
          </p:nvSpPr>
          <p:spPr>
            <a:xfrm>
              <a:off x="1307361" y="4925012"/>
              <a:ext cx="1378603" cy="241102"/>
            </a:xfrm>
            <a:prstGeom prst="rect">
              <a:avLst/>
            </a:prstGeom>
            <a:solidFill>
              <a:srgbClr val="A6AAA9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publication</a:t>
              </a:r>
            </a:p>
          </p:txBody>
        </p:sp>
        <p:sp>
          <p:nvSpPr>
            <p:cNvPr id="656" name="…"/>
            <p:cNvSpPr txBox="1"/>
            <p:nvPr/>
          </p:nvSpPr>
          <p:spPr>
            <a:xfrm>
              <a:off x="8347425" y="1617375"/>
              <a:ext cx="250331" cy="401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defRPr>
              </a:lvl1pPr>
            </a:lstStyle>
            <a:p>
              <a:r>
                <a:t>…</a:t>
              </a:r>
            </a:p>
          </p:txBody>
        </p:sp>
        <p:sp>
          <p:nvSpPr>
            <p:cNvPr id="657" name="…"/>
            <p:cNvSpPr txBox="1"/>
            <p:nvPr/>
          </p:nvSpPr>
          <p:spPr>
            <a:xfrm>
              <a:off x="1061549" y="3881743"/>
              <a:ext cx="250331" cy="401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>
                  <a:solidFill>
                    <a:srgbClr val="FFFFFF"/>
                  </a:solidFill>
                  <a:latin typeface="Fira Sans Bold"/>
                  <a:ea typeface="Fira Sans Bold"/>
                  <a:cs typeface="Fira Sans Bold"/>
                  <a:sym typeface="Fira Sans Bold"/>
                </a:defRPr>
              </a:lvl1pPr>
            </a:lstStyle>
            <a:p>
              <a:r>
                <a:t>…</a:t>
              </a:r>
            </a:p>
          </p:txBody>
        </p:sp>
        <p:sp>
          <p:nvSpPr>
            <p:cNvPr id="658" name="Line"/>
            <p:cNvSpPr/>
            <p:nvPr/>
          </p:nvSpPr>
          <p:spPr>
            <a:xfrm flipV="1">
              <a:off x="6527424" y="401463"/>
              <a:ext cx="1" cy="1206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65"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59" name="ability to produce science metrics"/>
            <p:cNvSpPr txBox="1"/>
            <p:nvPr/>
          </p:nvSpPr>
          <p:spPr>
            <a:xfrm>
              <a:off x="5554885" y="-105966"/>
              <a:ext cx="1202415" cy="604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sp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defRPr>
              </a:lvl1pPr>
            </a:lstStyle>
            <a:p>
              <a:r>
                <a:t>ability to produce science metrics</a:t>
              </a:r>
            </a:p>
          </p:txBody>
        </p:sp>
      </p:grpSp>
      <p:grpSp>
        <p:nvGrpSpPr>
          <p:cNvPr id="666" name="Group"/>
          <p:cNvGrpSpPr/>
          <p:nvPr/>
        </p:nvGrpSpPr>
        <p:grpSpPr>
          <a:xfrm>
            <a:off x="1211970" y="5498227"/>
            <a:ext cx="3211472" cy="1346366"/>
            <a:chOff x="-201653" y="0"/>
            <a:chExt cx="3211471" cy="1346364"/>
          </a:xfrm>
        </p:grpSpPr>
        <p:sp>
          <p:nvSpPr>
            <p:cNvPr id="661" name="development of 3D denoising"/>
            <p:cNvSpPr/>
            <p:nvPr/>
          </p:nvSpPr>
          <p:spPr>
            <a:xfrm>
              <a:off x="0" y="-1"/>
              <a:ext cx="2035389" cy="229262"/>
            </a:xfrm>
            <a:prstGeom prst="rect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development of 3D denoising</a:t>
              </a:r>
            </a:p>
          </p:txBody>
        </p:sp>
        <p:sp>
          <p:nvSpPr>
            <p:cNvPr id="662" name="application to camera data"/>
            <p:cNvSpPr/>
            <p:nvPr/>
          </p:nvSpPr>
          <p:spPr>
            <a:xfrm>
              <a:off x="776074" y="281072"/>
              <a:ext cx="1852744" cy="223543"/>
            </a:xfrm>
            <a:prstGeom prst="rect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application to camera data</a:t>
              </a:r>
            </a:p>
          </p:txBody>
        </p:sp>
        <p:sp>
          <p:nvSpPr>
            <p:cNvPr id="663" name="if funding/manpower available"/>
            <p:cNvSpPr txBox="1"/>
            <p:nvPr/>
          </p:nvSpPr>
          <p:spPr>
            <a:xfrm>
              <a:off x="-201654" y="975526"/>
              <a:ext cx="2996713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defRPr>
                  <a:solidFill>
                    <a:schemeClr val="accent6"/>
                  </a:solidFill>
                </a:defRPr>
              </a:lvl1pPr>
            </a:lstStyle>
            <a:p>
              <a:r>
                <a:t>if funding/manpower available</a:t>
              </a:r>
            </a:p>
          </p:txBody>
        </p:sp>
        <p:sp>
          <p:nvSpPr>
            <p:cNvPr id="664" name="application to transients"/>
            <p:cNvSpPr/>
            <p:nvPr/>
          </p:nvSpPr>
          <p:spPr>
            <a:xfrm>
              <a:off x="1299347" y="831780"/>
              <a:ext cx="1710471" cy="223543"/>
            </a:xfrm>
            <a:prstGeom prst="rect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application to transients</a:t>
              </a:r>
            </a:p>
          </p:txBody>
        </p:sp>
        <p:sp>
          <p:nvSpPr>
            <p:cNvPr id="665" name="application to deep learning"/>
            <p:cNvSpPr/>
            <p:nvPr/>
          </p:nvSpPr>
          <p:spPr>
            <a:xfrm>
              <a:off x="1026496" y="556426"/>
              <a:ext cx="1983322" cy="223543"/>
            </a:xfrm>
            <a:prstGeom prst="rect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 algn="ctr" defTabSz="410765">
                <a:defRPr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application to deep learning</a:t>
              </a:r>
            </a:p>
          </p:txBody>
        </p:sp>
      </p:grpSp>
      <p:sp>
        <p:nvSpPr>
          <p:cNvPr id="667" name="Line"/>
          <p:cNvSpPr/>
          <p:nvPr/>
        </p:nvSpPr>
        <p:spPr>
          <a:xfrm>
            <a:off x="553767" y="4077545"/>
            <a:ext cx="7740099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" grpId="1" animBg="1" advAuto="0"/>
      <p:bldP spid="666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If by chance we had more funding……"/>
          <p:cNvSpPr txBox="1">
            <a:spLocks noGrp="1"/>
          </p:cNvSpPr>
          <p:nvPr>
            <p:ph type="body" idx="1"/>
          </p:nvPr>
        </p:nvSpPr>
        <p:spPr>
          <a:xfrm>
            <a:off x="406400" y="1029117"/>
            <a:ext cx="8382000" cy="532451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7952" indent="-377952" defTabSz="425195">
              <a:spcBef>
                <a:spcPts val="500"/>
              </a:spcBef>
              <a:defRPr sz="2604"/>
            </a:pPr>
            <a:r>
              <a:rPr dirty="0"/>
              <a:t>If by chance we had more funding</a:t>
            </a:r>
            <a:r>
              <a:rPr dirty="0" smtClean="0"/>
              <a:t>…</a:t>
            </a:r>
            <a:endParaRPr lang="en-US" dirty="0" smtClean="0"/>
          </a:p>
          <a:p>
            <a:pPr marL="377952" indent="-377952" defTabSz="425195">
              <a:spcBef>
                <a:spcPts val="500"/>
              </a:spcBef>
              <a:defRPr sz="2604"/>
            </a:pPr>
            <a:endParaRPr dirty="0"/>
          </a:p>
          <a:p>
            <a:pPr marL="704165" lvl="1" indent="-297636" defTabSz="425195">
              <a:spcBef>
                <a:spcPts val="500"/>
              </a:spcBef>
              <a:defRPr sz="2604"/>
            </a:pPr>
            <a:r>
              <a:rPr lang="en-US" dirty="0" smtClean="0"/>
              <a:t>A</a:t>
            </a:r>
            <a:r>
              <a:rPr dirty="0" smtClean="0"/>
              <a:t>pply </a:t>
            </a:r>
            <a:r>
              <a:rPr dirty="0"/>
              <a:t>to a real physics cases</a:t>
            </a:r>
          </a:p>
          <a:p>
            <a:pPr marL="1080462" lvl="2" indent="-297636" defTabSz="425195">
              <a:spcBef>
                <a:spcPts val="500"/>
              </a:spcBef>
              <a:defRPr sz="2604"/>
            </a:pPr>
            <a:r>
              <a:rPr lang="en-US" dirty="0" smtClean="0"/>
              <a:t>L</a:t>
            </a:r>
            <a:r>
              <a:rPr dirty="0" smtClean="0"/>
              <a:t>ow</a:t>
            </a:r>
            <a:r>
              <a:rPr dirty="0"/>
              <a:t>-energy sources, Galactic Center</a:t>
            </a:r>
          </a:p>
          <a:p>
            <a:pPr marL="1080462" lvl="2" indent="-297636" defTabSz="425195">
              <a:spcBef>
                <a:spcPts val="500"/>
              </a:spcBef>
              <a:defRPr sz="2604"/>
            </a:pPr>
            <a:r>
              <a:rPr lang="en-US" dirty="0" smtClean="0"/>
              <a:t>H</a:t>
            </a:r>
            <a:r>
              <a:rPr dirty="0" smtClean="0"/>
              <a:t>igh</a:t>
            </a:r>
            <a:r>
              <a:rPr dirty="0"/>
              <a:t>-energy sources, </a:t>
            </a:r>
            <a:r>
              <a:rPr dirty="0" err="1"/>
              <a:t>PeVatron</a:t>
            </a:r>
            <a:r>
              <a:rPr dirty="0"/>
              <a:t> </a:t>
            </a:r>
            <a:r>
              <a:rPr dirty="0" smtClean="0"/>
              <a:t>sources</a:t>
            </a:r>
            <a:endParaRPr lang="en-US" dirty="0" smtClean="0"/>
          </a:p>
          <a:p>
            <a:pPr marL="1080462" lvl="2" indent="-297636" defTabSz="425195">
              <a:spcBef>
                <a:spcPts val="500"/>
              </a:spcBef>
              <a:defRPr sz="2604"/>
            </a:pPr>
            <a:endParaRPr dirty="0"/>
          </a:p>
          <a:p>
            <a:pPr marL="704165" lvl="1" indent="-297636" defTabSz="425195">
              <a:spcBef>
                <a:spcPts val="500"/>
              </a:spcBef>
              <a:defRPr sz="2604"/>
            </a:pPr>
            <a:r>
              <a:rPr lang="en-US" dirty="0" smtClean="0"/>
              <a:t>T</a:t>
            </a:r>
            <a:r>
              <a:rPr dirty="0" smtClean="0"/>
              <a:t>ransfer </a:t>
            </a:r>
            <a:r>
              <a:rPr dirty="0"/>
              <a:t>of knowledge from this project to larger group</a:t>
            </a:r>
          </a:p>
          <a:p>
            <a:pPr marL="735234" lvl="1" indent="-310038" defTabSz="425195">
              <a:spcBef>
                <a:spcPts val="500"/>
              </a:spcBef>
              <a:defRPr sz="2604"/>
            </a:pPr>
            <a:endParaRPr lang="en-US" dirty="0" smtClean="0"/>
          </a:p>
          <a:p>
            <a:pPr marL="735234" lvl="1" indent="-310038" defTabSz="425195">
              <a:spcBef>
                <a:spcPts val="500"/>
              </a:spcBef>
              <a:defRPr sz="2604"/>
            </a:pPr>
            <a:r>
              <a:rPr lang="en-US" dirty="0" smtClean="0"/>
              <a:t>E</a:t>
            </a:r>
            <a:r>
              <a:rPr dirty="0" smtClean="0"/>
              <a:t>xtend </a:t>
            </a:r>
            <a:r>
              <a:rPr dirty="0"/>
              <a:t>technique</a:t>
            </a:r>
          </a:p>
          <a:p>
            <a:pPr marL="1148028" lvl="2" indent="-297636" defTabSz="425195">
              <a:spcBef>
                <a:spcPts val="500"/>
              </a:spcBef>
              <a:defRPr sz="2604"/>
            </a:pPr>
            <a:r>
              <a:rPr dirty="0"/>
              <a:t>2D denoising → 3D time-integration + denoising </a:t>
            </a:r>
          </a:p>
          <a:p>
            <a:pPr marL="1148028" lvl="2" indent="-297636" defTabSz="425195">
              <a:spcBef>
                <a:spcPts val="500"/>
              </a:spcBef>
              <a:defRPr sz="2604"/>
            </a:pPr>
            <a:r>
              <a:rPr lang="en-US" dirty="0" smtClean="0"/>
              <a:t>A</a:t>
            </a:r>
            <a:r>
              <a:rPr dirty="0" smtClean="0"/>
              <a:t>pplication </a:t>
            </a:r>
            <a:r>
              <a:rPr dirty="0"/>
              <a:t>to deep learning </a:t>
            </a:r>
            <a:br>
              <a:rPr dirty="0"/>
            </a:br>
            <a:r>
              <a:rPr dirty="0"/>
              <a:t>(similar techniques, so simple to implement)</a:t>
            </a:r>
          </a:p>
        </p:txBody>
      </p:sp>
      <p:sp>
        <p:nvSpPr>
          <p:cNvPr id="670" name="What could be done with 6 month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5760">
              <a:defRPr sz="2880"/>
            </a:lvl1pPr>
          </a:lstStyle>
          <a:p>
            <a:r>
              <a:t>What could be done with 6 months?</a:t>
            </a:r>
          </a:p>
        </p:txBody>
      </p:sp>
      <p:sp>
        <p:nvSpPr>
          <p:cNvPr id="6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onference Proceedings / Technical Note…"/>
          <p:cNvSpPr txBox="1">
            <a:spLocks noGrp="1"/>
          </p:cNvSpPr>
          <p:nvPr>
            <p:ph type="body" idx="1"/>
          </p:nvPr>
        </p:nvSpPr>
        <p:spPr>
          <a:xfrm>
            <a:off x="608424" y="1051010"/>
            <a:ext cx="7730081" cy="5324514"/>
          </a:xfrm>
          <a:prstGeom prst="rect">
            <a:avLst/>
          </a:prstGeom>
        </p:spPr>
        <p:txBody>
          <a:bodyPr/>
          <a:lstStyle/>
          <a:p>
            <a:pPr marL="402336" indent="-402336" defTabSz="452627">
              <a:spcBef>
                <a:spcPts val="500"/>
              </a:spcBef>
              <a:defRPr sz="2772"/>
            </a:pPr>
            <a:r>
              <a:rPr dirty="0"/>
              <a:t>Conference Proceedings / Technical Note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lang="en-US" dirty="0" smtClean="0"/>
              <a:t>C</a:t>
            </a:r>
            <a:r>
              <a:rPr dirty="0" smtClean="0"/>
              <a:t>an </a:t>
            </a:r>
            <a:r>
              <a:rPr dirty="0"/>
              <a:t>achieve relatively fast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lang="en-US" dirty="0" smtClean="0"/>
              <a:t>M</a:t>
            </a:r>
            <a:r>
              <a:rPr dirty="0" smtClean="0"/>
              <a:t>ultiple </a:t>
            </a:r>
            <a:r>
              <a:rPr dirty="0"/>
              <a:t>conferences: </a:t>
            </a:r>
          </a:p>
          <a:p>
            <a:pPr marL="1222094" lvl="2" indent="-316838" defTabSz="452627">
              <a:spcBef>
                <a:spcPts val="500"/>
              </a:spcBef>
              <a:defRPr sz="2772"/>
            </a:pPr>
            <a:r>
              <a:rPr lang="en-US" dirty="0" smtClean="0"/>
              <a:t>P</a:t>
            </a:r>
            <a:r>
              <a:rPr dirty="0" smtClean="0"/>
              <a:t>urely </a:t>
            </a:r>
            <a:r>
              <a:rPr dirty="0"/>
              <a:t>technical (SPIE 2018, IEEE)</a:t>
            </a:r>
          </a:p>
          <a:p>
            <a:pPr marL="1222094" lvl="2" indent="-316838" defTabSz="452627">
              <a:spcBef>
                <a:spcPts val="500"/>
              </a:spcBef>
              <a:defRPr sz="2772"/>
            </a:pPr>
            <a:r>
              <a:rPr lang="en-US" dirty="0" smtClean="0"/>
              <a:t>S</a:t>
            </a:r>
            <a:r>
              <a:rPr dirty="0" smtClean="0"/>
              <a:t>cience</a:t>
            </a:r>
            <a:r>
              <a:rPr dirty="0"/>
              <a:t>-focused: wavelet techniques</a:t>
            </a:r>
          </a:p>
          <a:p>
            <a:pPr marL="1222094" lvl="2" indent="-316838" defTabSz="452627">
              <a:spcBef>
                <a:spcPts val="500"/>
              </a:spcBef>
              <a:defRPr sz="2772"/>
            </a:pPr>
            <a:endParaRPr dirty="0"/>
          </a:p>
          <a:p>
            <a:pPr marL="402336" indent="-402336" defTabSz="452627">
              <a:spcBef>
                <a:spcPts val="500"/>
              </a:spcBef>
              <a:defRPr sz="2772"/>
            </a:pPr>
            <a:r>
              <a:rPr dirty="0"/>
              <a:t>Refereed Journal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dirty="0"/>
              <a:t>Basic Technique  + CTA Pipeline paper could include results as well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dirty="0"/>
              <a:t>Note: will take longer due to need for e.g. CTA approval (since we used their simulation data)</a:t>
            </a:r>
          </a:p>
        </p:txBody>
      </p:sp>
      <p:sp>
        <p:nvSpPr>
          <p:cNvPr id="674" name="Short term pub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Short term publications</a:t>
            </a:r>
          </a:p>
        </p:txBody>
      </p:sp>
      <p:sp>
        <p:nvSpPr>
          <p:cNvPr id="6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676" name="Mid 2018"/>
          <p:cNvSpPr txBox="1"/>
          <p:nvPr/>
        </p:nvSpPr>
        <p:spPr>
          <a:xfrm>
            <a:off x="7513872" y="2210172"/>
            <a:ext cx="106977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t>Mid 2018</a:t>
            </a:r>
          </a:p>
        </p:txBody>
      </p:sp>
      <p:sp>
        <p:nvSpPr>
          <p:cNvPr id="677" name="2019"/>
          <p:cNvSpPr txBox="1"/>
          <p:nvPr/>
        </p:nvSpPr>
        <p:spPr>
          <a:xfrm>
            <a:off x="7640872" y="4004012"/>
            <a:ext cx="61268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t>2019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1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2336" indent="-402336" defTabSz="452627">
              <a:spcBef>
                <a:spcPts val="500"/>
              </a:spcBef>
              <a:defRPr sz="2772"/>
            </a:pPr>
            <a:r>
              <a:rPr dirty="0"/>
              <a:t>Modern signal processing techniques appear to be very useful for Cherenkov Telescope data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dirty="0"/>
              <a:t>Improve PSF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dirty="0"/>
              <a:t>Improve low energy sensitivity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dirty="0"/>
              <a:t>Immediate applications to CTA and HESS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dirty="0"/>
              <a:t>Perhaps provide faster data processing</a:t>
            </a:r>
          </a:p>
          <a:p>
            <a:pPr marL="402336" indent="-402336" defTabSz="452627">
              <a:spcBef>
                <a:spcPts val="500"/>
              </a:spcBef>
              <a:defRPr sz="2772"/>
            </a:pPr>
            <a:r>
              <a:rPr dirty="0"/>
              <a:t>This Work has allowed this group to become experts in gamma-ray analysis, and leaders in CTA science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lang="en-US" dirty="0" smtClean="0"/>
              <a:t>P</a:t>
            </a:r>
            <a:r>
              <a:rPr dirty="0" smtClean="0"/>
              <a:t>roduced </a:t>
            </a:r>
            <a:r>
              <a:rPr dirty="0"/>
              <a:t>improved algorithms</a:t>
            </a:r>
          </a:p>
          <a:p>
            <a:pPr marL="782669" lvl="1" indent="-330041" defTabSz="452627">
              <a:spcBef>
                <a:spcPts val="500"/>
              </a:spcBef>
              <a:defRPr sz="2772"/>
            </a:pPr>
            <a:r>
              <a:rPr lang="en-US" dirty="0" smtClean="0"/>
              <a:t>P</a:t>
            </a:r>
            <a:r>
              <a:rPr dirty="0" smtClean="0"/>
              <a:t>roduce </a:t>
            </a:r>
            <a:r>
              <a:rPr dirty="0"/>
              <a:t>first full reconstruction chain for CTA</a:t>
            </a:r>
          </a:p>
        </p:txBody>
      </p:sp>
      <p:sp>
        <p:nvSpPr>
          <p:cNvPr id="680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upplemental Inf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Thank you</a:t>
            </a:r>
            <a:endParaRPr dirty="0"/>
          </a:p>
        </p:txBody>
      </p:sp>
      <p:sp>
        <p:nvSpPr>
          <p:cNvPr id="686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Espace réservé du texte 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upplemental Inf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Supplemental Info</a:t>
            </a:r>
          </a:p>
        </p:txBody>
      </p:sp>
      <p:sp>
        <p:nvSpPr>
          <p:cNvPr id="686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Espace réservé du texte 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7571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7763">
              <a:defRPr sz="1800"/>
            </a:pPr>
            <a:r>
              <a:t>PROJECT MANAGEMENT:</a:t>
            </a:r>
          </a:p>
          <a:p>
            <a:pPr defTabSz="397763">
              <a:defRPr sz="1800" b="0"/>
            </a:pPr>
            <a:r>
              <a:t>The Team</a:t>
            </a:r>
          </a:p>
        </p:txBody>
      </p:sp>
      <p:sp>
        <p:nvSpPr>
          <p:cNvPr id="6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691" name="landriu.jpg" descr="landriu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0576" y="4071694"/>
            <a:ext cx="1114517" cy="1486022"/>
          </a:xfrm>
          <a:prstGeom prst="rect">
            <a:avLst/>
          </a:prstGeom>
          <a:ln w="12700">
            <a:miter lim="400000"/>
          </a:ln>
          <a:effectLst>
            <a:outerShdw blurRad="254000" dist="127000" dir="3829974" rotWithShape="0">
              <a:srgbClr val="000000">
                <a:alpha val="70000"/>
              </a:srgbClr>
            </a:outerShdw>
          </a:effectLst>
        </p:spPr>
      </p:pic>
      <p:pic>
        <p:nvPicPr>
          <p:cNvPr id="692" name="kosack.jpg" descr="kosack.jpg"/>
          <p:cNvPicPr>
            <a:picLocks noChangeAspect="1"/>
          </p:cNvPicPr>
          <p:nvPr/>
        </p:nvPicPr>
        <p:blipFill>
          <a:blip r:embed="rId4">
            <a:extLst/>
          </a:blip>
          <a:srcRect r="22445"/>
          <a:stretch>
            <a:fillRect/>
          </a:stretch>
        </p:blipFill>
        <p:spPr>
          <a:xfrm>
            <a:off x="2900760" y="1376593"/>
            <a:ext cx="1152482" cy="1486022"/>
          </a:xfrm>
          <a:prstGeom prst="rect">
            <a:avLst/>
          </a:prstGeom>
          <a:ln w="12700">
            <a:miter lim="400000"/>
          </a:ln>
          <a:effectLst>
            <a:outerShdw blurRad="254000" dist="127000" dir="3829974" rotWithShape="0">
              <a:srgbClr val="000000">
                <a:alpha val="70000"/>
              </a:srgbClr>
            </a:outerShdw>
          </a:effectLst>
        </p:spPr>
      </p:pic>
      <p:pic>
        <p:nvPicPr>
          <p:cNvPr id="693" name="spires.jpg" descr="spir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36869" y="4071694"/>
            <a:ext cx="1114516" cy="1486022"/>
          </a:xfrm>
          <a:prstGeom prst="rect">
            <a:avLst/>
          </a:prstGeom>
          <a:ln w="12700">
            <a:miter lim="400000"/>
          </a:ln>
          <a:effectLst>
            <a:outerShdw blurRad="254000" dist="127000" dir="3829974" rotWithShape="0">
              <a:srgbClr val="000000">
                <a:alpha val="70000"/>
              </a:srgbClr>
            </a:outerShdw>
          </a:effectLst>
        </p:spPr>
      </p:pic>
      <p:sp>
        <p:nvSpPr>
          <p:cNvPr id="694" name="Shape 71"/>
          <p:cNvSpPr/>
          <p:nvPr/>
        </p:nvSpPr>
        <p:spPr>
          <a:xfrm>
            <a:off x="746772" y="1408196"/>
            <a:ext cx="1270003" cy="14815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  <a:effectLst>
            <a:outerShdw blurRad="139700" dist="86174" dir="5400000" rotWithShape="0">
              <a:srgbClr val="000000">
                <a:alpha val="65286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60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95" name="Shape 72"/>
          <p:cNvSpPr txBox="1"/>
          <p:nvPr/>
        </p:nvSpPr>
        <p:spPr>
          <a:xfrm>
            <a:off x="2339700" y="1870623"/>
            <a:ext cx="268594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+</a:t>
            </a:r>
          </a:p>
        </p:txBody>
      </p:sp>
      <p:sp>
        <p:nvSpPr>
          <p:cNvPr id="696" name="Shape 73"/>
          <p:cNvSpPr txBox="1"/>
          <p:nvPr/>
        </p:nvSpPr>
        <p:spPr>
          <a:xfrm>
            <a:off x="4351296" y="5848632"/>
            <a:ext cx="1421557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CosmoStat</a:t>
            </a:r>
          </a:p>
          <a:p>
            <a: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Euclid, Kepler </a:t>
            </a:r>
          </a:p>
        </p:txBody>
      </p:sp>
      <p:sp>
        <p:nvSpPr>
          <p:cNvPr id="697" name="Shape 74"/>
          <p:cNvSpPr txBox="1"/>
          <p:nvPr/>
        </p:nvSpPr>
        <p:spPr>
          <a:xfrm>
            <a:off x="5881615" y="5868049"/>
            <a:ext cx="126346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LISIS</a:t>
            </a:r>
          </a:p>
          <a:p>
            <a: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Fermi, CTA</a:t>
            </a:r>
          </a:p>
        </p:txBody>
      </p:sp>
      <p:sp>
        <p:nvSpPr>
          <p:cNvPr id="698" name="Shape 76"/>
          <p:cNvSpPr txBox="1"/>
          <p:nvPr/>
        </p:nvSpPr>
        <p:spPr>
          <a:xfrm>
            <a:off x="2937310" y="3220384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HESS, CTA</a:t>
            </a:r>
          </a:p>
        </p:txBody>
      </p:sp>
      <p:sp>
        <p:nvSpPr>
          <p:cNvPr id="699" name="Shape 77"/>
          <p:cNvSpPr txBox="1"/>
          <p:nvPr/>
        </p:nvSpPr>
        <p:spPr>
          <a:xfrm>
            <a:off x="2937310" y="2895377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CEA/AIM</a:t>
            </a:r>
          </a:p>
        </p:txBody>
      </p:sp>
      <p:sp>
        <p:nvSpPr>
          <p:cNvPr id="700" name="Shape 79"/>
          <p:cNvSpPr txBox="1"/>
          <p:nvPr/>
        </p:nvSpPr>
        <p:spPr>
          <a:xfrm>
            <a:off x="4351296" y="5590538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CEA/AIM</a:t>
            </a:r>
          </a:p>
        </p:txBody>
      </p:sp>
      <p:sp>
        <p:nvSpPr>
          <p:cNvPr id="701" name="Shape 80"/>
          <p:cNvSpPr txBox="1"/>
          <p:nvPr/>
        </p:nvSpPr>
        <p:spPr>
          <a:xfrm>
            <a:off x="5841953" y="5584952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CEA/AIM</a:t>
            </a:r>
          </a:p>
        </p:txBody>
      </p:sp>
      <p:sp>
        <p:nvSpPr>
          <p:cNvPr id="702" name="Shape 81"/>
          <p:cNvSpPr txBox="1"/>
          <p:nvPr/>
        </p:nvSpPr>
        <p:spPr>
          <a:xfrm>
            <a:off x="2912890" y="827611"/>
            <a:ext cx="112826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WP Leader</a:t>
            </a:r>
          </a:p>
        </p:txBody>
      </p:sp>
      <p:sp>
        <p:nvSpPr>
          <p:cNvPr id="703" name="Shape 82"/>
          <p:cNvSpPr txBox="1"/>
          <p:nvPr/>
        </p:nvSpPr>
        <p:spPr>
          <a:xfrm>
            <a:off x="398793" y="3065180"/>
            <a:ext cx="2126827" cy="22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UnivEarths post-doc </a:t>
            </a:r>
          </a:p>
          <a:p>
            <a:pPr>
              <a:defRPr sz="800">
                <a:latin typeface="+mj-lt"/>
                <a:ea typeface="+mj-ea"/>
                <a:cs typeface="+mj-cs"/>
                <a:sym typeface="Calibri"/>
              </a:defRPr>
            </a:pPr>
            <a:endParaRPr/>
          </a:p>
          <a:p>
            <a:pPr marL="228600" indent="-228600">
              <a:buSzPct val="100000"/>
              <a:buChar char="•"/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Doctor of Computer Science, Inria</a:t>
            </a:r>
          </a:p>
          <a:p>
            <a:pPr marL="228600" indent="-228600">
              <a:buSzPct val="100000"/>
              <a:buChar char="•"/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Numerical techniques and software development</a:t>
            </a:r>
          </a:p>
          <a:p>
            <a:pPr marL="228600" indent="-228600">
              <a:buSzPct val="100000"/>
              <a:buChar char="•"/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Mathematical optimization</a:t>
            </a:r>
          </a:p>
          <a:p>
            <a:pPr marL="228600" indent="-228600">
              <a:buSzPct val="100000"/>
              <a:buChar char="•"/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Signal processing</a:t>
            </a:r>
          </a:p>
        </p:txBody>
      </p:sp>
      <p:sp>
        <p:nvSpPr>
          <p:cNvPr id="704" name="Shape 83"/>
          <p:cNvSpPr txBox="1"/>
          <p:nvPr/>
        </p:nvSpPr>
        <p:spPr>
          <a:xfrm>
            <a:off x="2912655" y="1062767"/>
            <a:ext cx="118184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Karl Kosack</a:t>
            </a:r>
          </a:p>
        </p:txBody>
      </p:sp>
      <p:sp>
        <p:nvSpPr>
          <p:cNvPr id="705" name="Shape 85"/>
          <p:cNvSpPr txBox="1"/>
          <p:nvPr/>
        </p:nvSpPr>
        <p:spPr>
          <a:xfrm>
            <a:off x="4180645" y="3757927"/>
            <a:ext cx="142696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Sandrine Pires</a:t>
            </a:r>
          </a:p>
        </p:txBody>
      </p:sp>
      <p:sp>
        <p:nvSpPr>
          <p:cNvPr id="706" name="Shape 86"/>
          <p:cNvSpPr txBox="1"/>
          <p:nvPr/>
        </p:nvSpPr>
        <p:spPr>
          <a:xfrm>
            <a:off x="5669801" y="3757927"/>
            <a:ext cx="13760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David Landriu</a:t>
            </a:r>
          </a:p>
        </p:txBody>
      </p:sp>
      <p:pic>
        <p:nvPicPr>
          <p:cNvPr id="707" name="image17.png" descr="image17.png"/>
          <p:cNvPicPr>
            <a:picLocks noChangeAspect="1"/>
          </p:cNvPicPr>
          <p:nvPr/>
        </p:nvPicPr>
        <p:blipFill>
          <a:blip r:embed="rId6">
            <a:extLst/>
          </a:blip>
          <a:srcRect l="6335" r="9609"/>
          <a:stretch>
            <a:fillRect/>
          </a:stretch>
        </p:blipFill>
        <p:spPr>
          <a:xfrm>
            <a:off x="4310767" y="1386898"/>
            <a:ext cx="1152130" cy="1440002"/>
          </a:xfrm>
          <a:prstGeom prst="rect">
            <a:avLst/>
          </a:prstGeom>
          <a:ln w="12700">
            <a:miter lim="400000"/>
          </a:ln>
          <a:effectLst>
            <a:outerShdw blurRad="254000" dist="127000" dir="3829974" rotWithShape="0">
              <a:srgbClr val="000000">
                <a:alpha val="70000"/>
              </a:srgbClr>
            </a:outerShdw>
          </a:effectLst>
        </p:spPr>
      </p:pic>
      <p:pic>
        <p:nvPicPr>
          <p:cNvPr id="708" name="image15.jpeg" descr="image15.jpeg"/>
          <p:cNvPicPr>
            <a:picLocks noChangeAspect="1"/>
          </p:cNvPicPr>
          <p:nvPr/>
        </p:nvPicPr>
        <p:blipFill>
          <a:blip r:embed="rId7">
            <a:extLst/>
          </a:blip>
          <a:srcRect l="5314" r="7302"/>
          <a:stretch>
            <a:fillRect/>
          </a:stretch>
        </p:blipFill>
        <p:spPr>
          <a:xfrm>
            <a:off x="5720467" y="1386898"/>
            <a:ext cx="1152130" cy="1440002"/>
          </a:xfrm>
          <a:prstGeom prst="rect">
            <a:avLst/>
          </a:prstGeom>
          <a:ln w="12700">
            <a:miter lim="400000"/>
          </a:ln>
          <a:effectLst>
            <a:outerShdw blurRad="254000" dist="127000" dir="3829974" rotWithShape="0">
              <a:srgbClr val="000000">
                <a:alpha val="70000"/>
              </a:srgbClr>
            </a:outerShdw>
          </a:effectLst>
        </p:spPr>
      </p:pic>
      <p:pic>
        <p:nvPicPr>
          <p:cNvPr id="709" name="image8.jpeg" descr="image8.jpeg"/>
          <p:cNvPicPr>
            <a:picLocks noChangeAspect="1"/>
          </p:cNvPicPr>
          <p:nvPr/>
        </p:nvPicPr>
        <p:blipFill>
          <a:blip r:embed="rId8">
            <a:extLst/>
          </a:blip>
          <a:srcRect l="5630" r="6986"/>
          <a:stretch>
            <a:fillRect/>
          </a:stretch>
        </p:blipFill>
        <p:spPr>
          <a:xfrm>
            <a:off x="7239907" y="1386898"/>
            <a:ext cx="1152130" cy="1440002"/>
          </a:xfrm>
          <a:prstGeom prst="rect">
            <a:avLst/>
          </a:prstGeom>
          <a:ln w="12700">
            <a:miter lim="400000"/>
          </a:ln>
          <a:effectLst>
            <a:outerShdw blurRad="254000" dist="127000" dir="3829974" rotWithShape="0">
              <a:srgbClr val="000000">
                <a:alpha val="70000"/>
              </a:srgbClr>
            </a:outerShdw>
          </a:effectLst>
        </p:spPr>
      </p:pic>
      <p:sp>
        <p:nvSpPr>
          <p:cNvPr id="710" name="Shape 91"/>
          <p:cNvSpPr txBox="1"/>
          <p:nvPr/>
        </p:nvSpPr>
        <p:spPr>
          <a:xfrm>
            <a:off x="4255101" y="3170984"/>
            <a:ext cx="1263462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CTA, ASTERICS</a:t>
            </a:r>
          </a:p>
        </p:txBody>
      </p:sp>
      <p:sp>
        <p:nvSpPr>
          <p:cNvPr id="711" name="Shape 92"/>
          <p:cNvSpPr txBox="1"/>
          <p:nvPr/>
        </p:nvSpPr>
        <p:spPr>
          <a:xfrm>
            <a:off x="4255101" y="2845978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CEA/AIM</a:t>
            </a:r>
          </a:p>
        </p:txBody>
      </p:sp>
      <p:sp>
        <p:nvSpPr>
          <p:cNvPr id="712" name="Shape 93"/>
          <p:cNvSpPr txBox="1"/>
          <p:nvPr/>
        </p:nvSpPr>
        <p:spPr>
          <a:xfrm>
            <a:off x="5719671" y="3145584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CTA, Fermi</a:t>
            </a:r>
          </a:p>
        </p:txBody>
      </p:sp>
      <p:sp>
        <p:nvSpPr>
          <p:cNvPr id="713" name="Shape 94"/>
          <p:cNvSpPr txBox="1"/>
          <p:nvPr/>
        </p:nvSpPr>
        <p:spPr>
          <a:xfrm>
            <a:off x="5719671" y="2820578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CNRS/AIM</a:t>
            </a:r>
          </a:p>
        </p:txBody>
      </p:sp>
      <p:sp>
        <p:nvSpPr>
          <p:cNvPr id="714" name="Shape 95"/>
          <p:cNvSpPr txBox="1"/>
          <p:nvPr/>
        </p:nvSpPr>
        <p:spPr>
          <a:xfrm>
            <a:off x="7236414" y="3161975"/>
            <a:ext cx="1263462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CTA group leader</a:t>
            </a:r>
          </a:p>
        </p:txBody>
      </p:sp>
      <p:sp>
        <p:nvSpPr>
          <p:cNvPr id="715" name="Shape 96"/>
          <p:cNvSpPr txBox="1"/>
          <p:nvPr/>
        </p:nvSpPr>
        <p:spPr>
          <a:xfrm>
            <a:off x="7236414" y="2836969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CEA/AIM</a:t>
            </a:r>
          </a:p>
        </p:txBody>
      </p:sp>
      <p:sp>
        <p:nvSpPr>
          <p:cNvPr id="716" name="Shape 97"/>
          <p:cNvSpPr txBox="1"/>
          <p:nvPr/>
        </p:nvSpPr>
        <p:spPr>
          <a:xfrm>
            <a:off x="594500" y="1062767"/>
            <a:ext cx="157954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Jérémie Decock</a:t>
            </a:r>
          </a:p>
        </p:txBody>
      </p:sp>
      <p:sp>
        <p:nvSpPr>
          <p:cNvPr id="717" name="Shape 98"/>
          <p:cNvSpPr txBox="1"/>
          <p:nvPr/>
        </p:nvSpPr>
        <p:spPr>
          <a:xfrm>
            <a:off x="4193454" y="1047437"/>
            <a:ext cx="130071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Tino Michael</a:t>
            </a:r>
          </a:p>
        </p:txBody>
      </p:sp>
      <p:sp>
        <p:nvSpPr>
          <p:cNvPr id="718" name="Shape 99"/>
          <p:cNvSpPr txBox="1"/>
          <p:nvPr/>
        </p:nvSpPr>
        <p:spPr>
          <a:xfrm>
            <a:off x="5654061" y="1047437"/>
            <a:ext cx="119657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Fabio Acéro</a:t>
            </a:r>
          </a:p>
        </p:txBody>
      </p:sp>
      <p:sp>
        <p:nvSpPr>
          <p:cNvPr id="719" name="Shape 100"/>
          <p:cNvSpPr txBox="1"/>
          <p:nvPr/>
        </p:nvSpPr>
        <p:spPr>
          <a:xfrm>
            <a:off x="7005280" y="1063827"/>
            <a:ext cx="174809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Thierry Stolarczyk</a:t>
            </a:r>
          </a:p>
        </p:txBody>
      </p:sp>
      <p:pic>
        <p:nvPicPr>
          <p:cNvPr id="720" name="Image 1" descr="Image 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9163" y="1687430"/>
            <a:ext cx="1178346" cy="1178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khelifi.jpg" descr="khelifi.jpg"/>
          <p:cNvPicPr>
            <a:picLocks noChangeAspect="1"/>
          </p:cNvPicPr>
          <p:nvPr/>
        </p:nvPicPr>
        <p:blipFill>
          <a:blip r:embed="rId10">
            <a:extLst/>
          </a:blip>
          <a:srcRect l="17604" t="8861" r="17604" b="8861"/>
          <a:stretch>
            <a:fillRect/>
          </a:stretch>
        </p:blipFill>
        <p:spPr>
          <a:xfrm>
            <a:off x="2909936" y="4084024"/>
            <a:ext cx="1152622" cy="1463657"/>
          </a:xfrm>
          <a:prstGeom prst="rect">
            <a:avLst/>
          </a:prstGeom>
          <a:ln w="12700">
            <a:miter lim="400000"/>
          </a:ln>
          <a:effectLst>
            <a:outerShdw blurRad="254000" dist="127000" dir="3829974" rotWithShape="0">
              <a:srgbClr val="000000">
                <a:alpha val="70000"/>
              </a:srgbClr>
            </a:outerShdw>
          </a:effectLst>
        </p:spPr>
      </p:pic>
      <p:sp>
        <p:nvSpPr>
          <p:cNvPr id="722" name="Shape 75"/>
          <p:cNvSpPr txBox="1"/>
          <p:nvPr/>
        </p:nvSpPr>
        <p:spPr>
          <a:xfrm>
            <a:off x="2935425" y="5907718"/>
            <a:ext cx="10324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HESS, CTA</a:t>
            </a:r>
          </a:p>
        </p:txBody>
      </p:sp>
      <p:sp>
        <p:nvSpPr>
          <p:cNvPr id="723" name="Shape 78"/>
          <p:cNvSpPr txBox="1"/>
          <p:nvPr/>
        </p:nvSpPr>
        <p:spPr>
          <a:xfrm>
            <a:off x="2935425" y="5591697"/>
            <a:ext cx="126346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CNRS/APC</a:t>
            </a:r>
          </a:p>
        </p:txBody>
      </p:sp>
      <p:sp>
        <p:nvSpPr>
          <p:cNvPr id="724" name="Shape 84"/>
          <p:cNvSpPr txBox="1"/>
          <p:nvPr/>
        </p:nvSpPr>
        <p:spPr>
          <a:xfrm>
            <a:off x="2836006" y="3759086"/>
            <a:ext cx="130038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Bruno Khélifi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noProof="0" smtClean="0"/>
              <a:t>Cleaning procedure: general idea with Fourier Transform </a:t>
            </a:r>
            <a:endParaRPr lang="en-US" noProof="0"/>
          </a:p>
        </p:txBody>
      </p:sp>
      <p:sp>
        <p:nvSpPr>
          <p:cNvPr id="154" name="Shape 154"/>
          <p:cNvSpPr>
            <a:spLocks noGrp="1"/>
          </p:cNvSpPr>
          <p:nvPr>
            <p:ph idx="1"/>
          </p:nvPr>
        </p:nvSpPr>
        <p:spPr>
          <a:xfrm>
            <a:off x="268285" y="1600200"/>
            <a:ext cx="8620846" cy="4525963"/>
          </a:xfrm>
          <a:prstGeom prst="rect">
            <a:avLst/>
          </a:prstGeo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b="0" noProof="0" dirty="0" smtClean="0"/>
              <a:t>Input signal is converted to a </a:t>
            </a:r>
            <a:r>
              <a:rPr lang="en-US" sz="1800" b="0" noProof="0" dirty="0" smtClean="0">
                <a:solidFill>
                  <a:srgbClr val="FF0000"/>
                </a:solidFill>
              </a:rPr>
              <a:t>weighted </a:t>
            </a:r>
            <a:r>
              <a:rPr lang="en-US" sz="1800" b="0" noProof="0" dirty="0" smtClean="0"/>
              <a:t>sum of sin and </a:t>
            </a:r>
            <a:r>
              <a:rPr lang="en-US" sz="1800" b="0" noProof="0" dirty="0" err="1" smtClean="0"/>
              <a:t>cos</a:t>
            </a:r>
            <a:r>
              <a:rPr lang="en-US" sz="1800" b="0" noProof="0" dirty="0" smtClean="0"/>
              <a:t> at different </a:t>
            </a:r>
            <a:r>
              <a:rPr lang="en-US" sz="1800" b="0" noProof="0" dirty="0" smtClean="0">
                <a:solidFill>
                  <a:srgbClr val="3366FF"/>
                </a:solidFill>
              </a:rPr>
              <a:t>frequencies </a:t>
            </a:r>
          </a:p>
          <a:p>
            <a:pPr>
              <a:buFont typeface="Arial"/>
              <a:buChar char="•"/>
            </a:pPr>
            <a:r>
              <a:rPr lang="en-US" sz="1800" b="0" noProof="0" dirty="0" smtClean="0"/>
              <a:t>Threshold is applied on these </a:t>
            </a:r>
            <a:r>
              <a:rPr lang="en-US" sz="1800" b="0" noProof="0" dirty="0" smtClean="0">
                <a:solidFill>
                  <a:srgbClr val="FF0000"/>
                </a:solidFill>
              </a:rPr>
              <a:t>weights </a:t>
            </a:r>
            <a:r>
              <a:rPr lang="en-US" sz="1800" b="0" noProof="0" dirty="0" smtClean="0"/>
              <a:t>to remove some </a:t>
            </a:r>
            <a:r>
              <a:rPr lang="en-US" sz="1800" b="0" noProof="0" dirty="0" smtClean="0">
                <a:solidFill>
                  <a:srgbClr val="3366FF"/>
                </a:solidFill>
              </a:rPr>
              <a:t>frequencies </a:t>
            </a:r>
            <a:r>
              <a:rPr lang="en-US" sz="1800" b="0" noProof="0" dirty="0" smtClean="0"/>
              <a:t>in the input signal (e.g. high pass filter, low pass filter, ...) </a:t>
            </a:r>
          </a:p>
          <a:p>
            <a:endParaRPr lang="en-US" noProof="0" dirty="0"/>
          </a:p>
        </p:txBody>
      </p:sp>
      <p:pic>
        <p:nvPicPr>
          <p:cNvPr id="2" name="Image 1" descr="fft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5" y="2719712"/>
            <a:ext cx="7081256" cy="38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ltural exchange between astrophysics and computer-scien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5120" indent="-325120" defTabSz="365760">
              <a:spcBef>
                <a:spcPts val="400"/>
              </a:spcBef>
              <a:defRPr sz="2240"/>
            </a:pPr>
            <a:r>
              <a:rPr lang="en-US" dirty="0" smtClean="0"/>
              <a:t>C</a:t>
            </a:r>
            <a:r>
              <a:rPr dirty="0" smtClean="0"/>
              <a:t>ultural </a:t>
            </a:r>
            <a:r>
              <a:rPr dirty="0"/>
              <a:t>exchange </a:t>
            </a:r>
            <a:r>
              <a:rPr lang="en-US" dirty="0" smtClean="0"/>
              <a:t>: </a:t>
            </a:r>
            <a:r>
              <a:rPr dirty="0" smtClean="0"/>
              <a:t>astrophysics </a:t>
            </a:r>
            <a:r>
              <a:rPr lang="en-US" dirty="0" smtClean="0"/>
              <a:t>/</a:t>
            </a:r>
            <a:r>
              <a:rPr dirty="0" smtClean="0"/>
              <a:t> </a:t>
            </a:r>
            <a:r>
              <a:rPr dirty="0"/>
              <a:t>computer-science </a:t>
            </a:r>
          </a:p>
          <a:p>
            <a:pPr marL="632459" lvl="1" indent="-266700" defTabSz="365760">
              <a:spcBef>
                <a:spcPts val="400"/>
              </a:spcBef>
              <a:defRPr sz="2240"/>
            </a:pPr>
            <a:r>
              <a:rPr lang="en-US" dirty="0" smtClean="0"/>
              <a:t>C</a:t>
            </a:r>
            <a:r>
              <a:rPr dirty="0" smtClean="0"/>
              <a:t>ame </a:t>
            </a:r>
            <a:r>
              <a:rPr dirty="0"/>
              <a:t>from idea that problems in CosmoStat (e.g. weak lensing) resemble those in gamma-ray astronomy </a:t>
            </a:r>
          </a:p>
          <a:p>
            <a:pPr marL="632459" lvl="1" indent="-266700" defTabSz="365760">
              <a:spcBef>
                <a:spcPts val="400"/>
              </a:spcBef>
              <a:defRPr sz="224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rPr dirty="0"/>
              <a:t>Techniques in Gamma-ray astronomy based on particle-physics background</a:t>
            </a:r>
          </a:p>
          <a:p>
            <a:pPr marL="632459" lvl="1" indent="-266700" defTabSz="365760">
              <a:spcBef>
                <a:spcPts val="400"/>
              </a:spcBef>
              <a:defRPr sz="2240"/>
            </a:pPr>
            <a:r>
              <a:rPr lang="en-US" dirty="0" smtClean="0"/>
              <a:t>B</a:t>
            </a:r>
            <a:r>
              <a:rPr dirty="0" smtClean="0"/>
              <a:t>est </a:t>
            </a:r>
            <a:r>
              <a:rPr dirty="0"/>
              <a:t>reconstruction use very CPU-intensive, brute force techniques</a:t>
            </a:r>
          </a:p>
          <a:p>
            <a:pPr marL="632459" lvl="1" indent="-266700" defTabSz="365760">
              <a:spcBef>
                <a:spcPts val="400"/>
              </a:spcBef>
              <a:defRPr sz="2240"/>
            </a:pPr>
            <a:r>
              <a:rPr lang="en-US" dirty="0" smtClean="0"/>
              <a:t>C</a:t>
            </a:r>
            <a:r>
              <a:rPr dirty="0" smtClean="0"/>
              <a:t>an </a:t>
            </a:r>
            <a:r>
              <a:rPr dirty="0"/>
              <a:t>we do better with more modern signal processing?</a:t>
            </a:r>
          </a:p>
          <a:p>
            <a:pPr marL="632459" lvl="1" indent="-266700" defTabSz="365760">
              <a:spcBef>
                <a:spcPts val="400"/>
              </a:spcBef>
              <a:defRPr sz="2240"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endParaRPr dirty="0"/>
          </a:p>
          <a:p>
            <a:pPr marL="325120" indent="-325120" defTabSz="365760">
              <a:spcBef>
                <a:spcPts val="400"/>
              </a:spcBef>
              <a:defRPr sz="2240" b="0"/>
            </a:pPr>
            <a:r>
              <a:rPr dirty="0"/>
              <a:t>Funding was used to hire a post-doc with specialization in computer-science and interest in exploring new techniques</a:t>
            </a:r>
          </a:p>
          <a:p>
            <a:pPr marL="632459" lvl="1" indent="-266700" defTabSz="365760">
              <a:spcBef>
                <a:spcPts val="400"/>
              </a:spcBef>
              <a:defRPr sz="2240">
                <a:solidFill>
                  <a:schemeClr val="accent1"/>
                </a:solidFill>
              </a:defRPr>
            </a:pPr>
            <a:r>
              <a:rPr lang="en-US" dirty="0" smtClean="0"/>
              <a:t>S</a:t>
            </a:r>
            <a:r>
              <a:rPr dirty="0" smtClean="0"/>
              <a:t>ome </a:t>
            </a:r>
            <a:r>
              <a:rPr dirty="0"/>
              <a:t>training needed to adjust to world of physics vs computer science, beneficial to all</a:t>
            </a:r>
          </a:p>
        </p:txBody>
      </p:sp>
      <p:sp>
        <p:nvSpPr>
          <p:cNvPr id="113" name="Cross-poll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Cross-pollination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4821" y="6541904"/>
            <a:ext cx="210086" cy="30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noProof="0" smtClean="0"/>
              <a:t>Cleaning procedure: general idea with Wavelet Transform</a:t>
            </a:r>
            <a:endParaRPr lang="en-US" noProof="0"/>
          </a:p>
        </p:txBody>
      </p:sp>
      <p:sp>
        <p:nvSpPr>
          <p:cNvPr id="154" name="Shape 154"/>
          <p:cNvSpPr>
            <a:spLocks noGrp="1"/>
          </p:cNvSpPr>
          <p:nvPr>
            <p:ph idx="1"/>
          </p:nvPr>
        </p:nvSpPr>
        <p:spPr>
          <a:xfrm>
            <a:off x="268283" y="1600200"/>
            <a:ext cx="8602961" cy="4525963"/>
          </a:xfrm>
          <a:prstGeom prst="rect">
            <a:avLst/>
          </a:prstGeo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b="0" noProof="0" dirty="0" smtClean="0"/>
              <a:t>Input signal is converted to a </a:t>
            </a:r>
            <a:r>
              <a:rPr lang="en-US" sz="1800" b="0" noProof="0" dirty="0" smtClean="0">
                <a:solidFill>
                  <a:srgbClr val="FF0000"/>
                </a:solidFill>
              </a:rPr>
              <a:t>weighted </a:t>
            </a:r>
            <a:r>
              <a:rPr lang="en-US" sz="1800" b="0" noProof="0" dirty="0" smtClean="0"/>
              <a:t>sum of these wavelet functions at different </a:t>
            </a:r>
            <a:r>
              <a:rPr lang="en-US" sz="1800" b="0" noProof="0" dirty="0" smtClean="0">
                <a:solidFill>
                  <a:srgbClr val="3366FF"/>
                </a:solidFill>
              </a:rPr>
              <a:t>scales </a:t>
            </a:r>
            <a:r>
              <a:rPr lang="en-US" sz="1800" b="0" noProof="0" dirty="0" smtClean="0"/>
              <a:t>(</a:t>
            </a:r>
            <a:r>
              <a:rPr lang="en-US" sz="1800" b="0" noProof="0" dirty="0" smtClean="0">
                <a:solidFill>
                  <a:srgbClr val="3366FF"/>
                </a:solidFill>
              </a:rPr>
              <a:t>dilate factor</a:t>
            </a:r>
            <a:r>
              <a:rPr lang="en-US" sz="1800" b="0" noProof="0" dirty="0" smtClean="0"/>
              <a:t>) and </a:t>
            </a:r>
            <a:r>
              <a:rPr lang="en-US" sz="1800" b="0" noProof="0" dirty="0" smtClean="0">
                <a:solidFill>
                  <a:srgbClr val="008000"/>
                </a:solidFill>
              </a:rPr>
              <a:t>positions</a:t>
            </a:r>
            <a:r>
              <a:rPr lang="en-US" sz="1800" b="0" noProof="0" dirty="0" smtClean="0"/>
              <a:t> (</a:t>
            </a:r>
            <a:r>
              <a:rPr lang="en-US" sz="1800" b="0" noProof="0" dirty="0" smtClean="0">
                <a:solidFill>
                  <a:srgbClr val="008000"/>
                </a:solidFill>
              </a:rPr>
              <a:t>translate factor</a:t>
            </a:r>
            <a:r>
              <a:rPr lang="en-US" sz="1800" b="0" noProof="0" dirty="0" smtClean="0"/>
              <a:t>) </a:t>
            </a:r>
          </a:p>
          <a:p>
            <a:pPr>
              <a:buFont typeface="Arial"/>
              <a:buChar char="•"/>
            </a:pPr>
            <a:r>
              <a:rPr lang="en-US" sz="1800" b="0" noProof="0" dirty="0" smtClean="0"/>
              <a:t>Threshold is applied on these </a:t>
            </a:r>
            <a:r>
              <a:rPr lang="en-US" sz="1800" b="0" noProof="0" dirty="0" smtClean="0">
                <a:solidFill>
                  <a:srgbClr val="FF0000"/>
                </a:solidFill>
              </a:rPr>
              <a:t>weights </a:t>
            </a:r>
            <a:r>
              <a:rPr lang="en-US" sz="1800" b="0" noProof="0" dirty="0" smtClean="0"/>
              <a:t>to remove </a:t>
            </a:r>
            <a:r>
              <a:rPr lang="en-US" sz="1800" b="0" noProof="0" dirty="0" smtClean="0">
                <a:solidFill>
                  <a:srgbClr val="008000"/>
                </a:solidFill>
              </a:rPr>
              <a:t>locally </a:t>
            </a:r>
            <a:r>
              <a:rPr lang="en-US" sz="1800" b="0" noProof="0" dirty="0" smtClean="0"/>
              <a:t>(in space or time) some </a:t>
            </a:r>
            <a:r>
              <a:rPr lang="en-US" sz="1800" b="0" noProof="0" dirty="0" smtClean="0">
                <a:solidFill>
                  <a:srgbClr val="3366FF"/>
                </a:solidFill>
              </a:rPr>
              <a:t>frequencies </a:t>
            </a:r>
            <a:r>
              <a:rPr lang="en-US" sz="1800" b="0" noProof="0" dirty="0" smtClean="0"/>
              <a:t>(or </a:t>
            </a:r>
            <a:r>
              <a:rPr lang="en-US" sz="1800" b="0" noProof="0" dirty="0" smtClean="0">
                <a:solidFill>
                  <a:srgbClr val="3366FF"/>
                </a:solidFill>
              </a:rPr>
              <a:t>scales</a:t>
            </a:r>
            <a:r>
              <a:rPr lang="en-US" sz="1800" b="0" noProof="0" dirty="0" smtClean="0"/>
              <a:t>) in the input signal</a:t>
            </a:r>
            <a:endParaRPr lang="en-US" sz="1800" b="0" noProof="0" dirty="0"/>
          </a:p>
        </p:txBody>
      </p:sp>
      <p:pic>
        <p:nvPicPr>
          <p:cNvPr id="2" name="Image 1" descr="wt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37" y="2867310"/>
            <a:ext cx="7077475" cy="38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564"/>
            </a:lvl1pPr>
          </a:lstStyle>
          <a:p>
            <a:r>
              <a:t>Wavelet transform on images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grpSp>
        <p:nvGrpSpPr>
          <p:cNvPr id="393" name="Group"/>
          <p:cNvGrpSpPr/>
          <p:nvPr/>
        </p:nvGrpSpPr>
        <p:grpSpPr>
          <a:xfrm>
            <a:off x="393699" y="1164783"/>
            <a:ext cx="8166885" cy="5053182"/>
            <a:chOff x="0" y="0"/>
            <a:chExt cx="8166883" cy="5053181"/>
          </a:xfrm>
        </p:grpSpPr>
        <p:sp>
          <p:nvSpPr>
            <p:cNvPr id="381" name="Rectangle 15"/>
            <p:cNvSpPr/>
            <p:nvPr/>
          </p:nvSpPr>
          <p:spPr>
            <a:xfrm>
              <a:off x="3117238" y="0"/>
              <a:ext cx="5049646" cy="5023525"/>
            </a:xfrm>
            <a:prstGeom prst="rect">
              <a:avLst/>
            </a:prstGeom>
            <a:gradFill flip="none" rotWithShape="1"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grpSp>
          <p:nvGrpSpPr>
            <p:cNvPr id="384" name="Grouper 11"/>
            <p:cNvGrpSpPr/>
            <p:nvPr/>
          </p:nvGrpSpPr>
          <p:grpSpPr>
            <a:xfrm>
              <a:off x="-1" y="1221950"/>
              <a:ext cx="2760746" cy="2708767"/>
              <a:chOff x="0" y="0"/>
              <a:chExt cx="2760744" cy="2708765"/>
            </a:xfrm>
          </p:grpSpPr>
          <p:sp>
            <p:nvSpPr>
              <p:cNvPr id="382" name="Rectangle 10"/>
              <p:cNvSpPr/>
              <p:nvPr/>
            </p:nvSpPr>
            <p:spPr>
              <a:xfrm>
                <a:off x="119660" y="0"/>
                <a:ext cx="2641084" cy="2616866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pic>
            <p:nvPicPr>
              <p:cNvPr id="383" name="Image 4" descr="Image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760745" cy="2708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85" name="Image 5" descr="Imag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28259" y="8910"/>
              <a:ext cx="2406348" cy="2426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Image 6" descr="Image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13817" y="8910"/>
              <a:ext cx="2408577" cy="2428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Image 7" descr="Image 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13816" y="2624449"/>
              <a:ext cx="2408578" cy="2428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Image 8" descr="Image 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028260" y="2624449"/>
              <a:ext cx="2408577" cy="2428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9" name="ZoneTexte 9"/>
            <p:cNvSpPr txBox="1"/>
            <p:nvPr/>
          </p:nvSpPr>
          <p:spPr>
            <a:xfrm>
              <a:off x="2782115" y="2268100"/>
              <a:ext cx="279222" cy="534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3200" b="1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=</a:t>
              </a:r>
            </a:p>
          </p:txBody>
        </p:sp>
        <p:sp>
          <p:nvSpPr>
            <p:cNvPr id="390" name="ZoneTexte 12"/>
            <p:cNvSpPr txBox="1"/>
            <p:nvPr/>
          </p:nvSpPr>
          <p:spPr>
            <a:xfrm>
              <a:off x="5456780" y="1090512"/>
              <a:ext cx="279222" cy="534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3200" b="1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391" name="ZoneTexte 13"/>
            <p:cNvSpPr txBox="1"/>
            <p:nvPr/>
          </p:nvSpPr>
          <p:spPr>
            <a:xfrm>
              <a:off x="5456780" y="3572491"/>
              <a:ext cx="279222" cy="534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3200" b="1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392" name="ZoneTexte 14"/>
            <p:cNvSpPr txBox="1"/>
            <p:nvPr/>
          </p:nvSpPr>
          <p:spPr>
            <a:xfrm>
              <a:off x="6792204" y="2208262"/>
              <a:ext cx="279222" cy="534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3200" b="1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Wavelet Fil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Wavelet </a:t>
            </a:r>
            <a:r>
              <a:rPr i="1"/>
              <a:t>Filtering</a:t>
            </a:r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399" name="Espace réservé du contenu 3" descr="Espace réservé du contenu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1995048"/>
            <a:ext cx="8229600" cy="373626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Remove some scales while preserving other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Remove some scales while preserving others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3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3172">
              <a:defRPr sz="1836"/>
            </a:pPr>
            <a:r>
              <a:t>Final Data Products: </a:t>
            </a:r>
            <a:br/>
            <a:r>
              <a:t>Sky Maps and Spectra</a:t>
            </a:r>
          </a:p>
        </p:txBody>
      </p:sp>
      <p:sp>
        <p:nvSpPr>
          <p:cNvPr id="7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735" name="Fig2.gif" descr="Fig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103" y="1266977"/>
            <a:ext cx="4911329" cy="3687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Fig3.png" descr="Fig3.png"/>
          <p:cNvPicPr>
            <a:picLocks noChangeAspect="1"/>
          </p:cNvPicPr>
          <p:nvPr/>
        </p:nvPicPr>
        <p:blipFill>
          <a:blip r:embed="rId3">
            <a:extLst/>
          </a:blip>
          <a:srcRect b="48223"/>
          <a:stretch>
            <a:fillRect/>
          </a:stretch>
        </p:blipFill>
        <p:spPr>
          <a:xfrm>
            <a:off x="5189287" y="1706671"/>
            <a:ext cx="3645248" cy="2484446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Shape 144"/>
          <p:cNvSpPr txBox="1"/>
          <p:nvPr/>
        </p:nvSpPr>
        <p:spPr>
          <a:xfrm>
            <a:off x="5302248" y="4326806"/>
            <a:ext cx="3841752" cy="63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r>
              <a:t>Very steep (≈E</a:t>
            </a:r>
            <a:r>
              <a:rPr baseline="31999"/>
              <a:t>-2.5</a:t>
            </a:r>
            <a:r>
              <a:t> spectra)</a:t>
            </a:r>
            <a:endParaRPr>
              <a:solidFill>
                <a:schemeClr val="accent6"/>
              </a:solidFill>
            </a:endParaRPr>
          </a:p>
          <a:p>
            <a:r>
              <a:t>so low-energy threshold important</a:t>
            </a:r>
          </a:p>
        </p:txBody>
      </p:sp>
      <p:sp>
        <p:nvSpPr>
          <p:cNvPr id="738" name="Shape 141"/>
          <p:cNvSpPr txBox="1"/>
          <p:nvPr/>
        </p:nvSpPr>
        <p:spPr>
          <a:xfrm>
            <a:off x="245393" y="4942167"/>
            <a:ext cx="4943894" cy="1544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pPr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Could use this to show what a  final sky map looks like (after reconstruction many 1000s of gamms rays) </a:t>
            </a:r>
            <a:endParaRPr sz="2600"/>
          </a:p>
          <a:p>
            <a:pPr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t>This is a supernova remnant shell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esults from Full Reconstr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1479">
              <a:defRPr sz="3239"/>
            </a:lvl1pPr>
          </a:lstStyle>
          <a:p>
            <a:r>
              <a:t>Results from Full Reconstruction</a:t>
            </a:r>
          </a:p>
        </p:txBody>
      </p:sp>
      <p:sp>
        <p:nvSpPr>
          <p:cNvPr id="6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6" y="1505406"/>
            <a:ext cx="6299200" cy="47183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06133" y="931333"/>
            <a:ext cx="426230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fr-FR" dirty="0" err="1"/>
              <a:t>Improvements</a:t>
            </a:r>
            <a:r>
              <a:rPr lang="fr-FR" dirty="0"/>
              <a:t> to effective </a:t>
            </a:r>
            <a:r>
              <a:rPr lang="fr-FR" dirty="0" err="1"/>
              <a:t>detection</a:t>
            </a:r>
            <a:r>
              <a:rPr lang="fr-FR" dirty="0"/>
              <a:t> area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4267" y="3623733"/>
            <a:ext cx="2929466" cy="6434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9225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wo steps were needed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steps were needed:</a:t>
            </a:r>
          </a:p>
          <a:p>
            <a:pPr lvl="1"/>
            <a:r>
              <a:t>apply denoising to images</a:t>
            </a:r>
          </a:p>
          <a:p>
            <a:pPr marL="1247775" lvl="2" indent="-333375">
              <a:buSzPct val="100000"/>
              <a:buChar char="✴"/>
            </a:pPr>
            <a:r>
              <a:t>and try to understand the effect compared to noise-free images</a:t>
            </a:r>
          </a:p>
          <a:p>
            <a:pPr marL="1247775" lvl="2" indent="-333375">
              <a:buSzPct val="100000"/>
              <a:buChar char="✴"/>
            </a:pPr>
            <a:r>
              <a:t>optimize thresholds for denoising (complex! see slides)</a:t>
            </a:r>
          </a:p>
          <a:p>
            <a:pPr lvl="1"/>
            <a:r>
              <a:t>Include in full reconstruction chain and see global effect on science</a:t>
            </a:r>
          </a:p>
          <a:p>
            <a:pPr marL="1247775" lvl="2" indent="-333375">
              <a:buSzPct val="100000"/>
              <a:buChar char="✴"/>
            </a:pPr>
            <a:r>
              <a:t>much more complex - denoising has a non-trivial effect on reconstruction</a:t>
            </a:r>
          </a:p>
        </p:txBody>
      </p:sp>
      <p:sp>
        <p:nvSpPr>
          <p:cNvPr id="74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1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08863" indent="-308863" defTabSz="347472">
              <a:spcBef>
                <a:spcPts val="500"/>
              </a:spcBef>
              <a:defRPr sz="2100"/>
            </a:pPr>
            <a:r>
              <a:t>Gamma-ray reconstruction and discrimination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r>
              <a:t>Better de-noising and image characterization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r>
              <a:t>Improve PSF and energy threshold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r>
              <a:t>Improve data volume reduction with less loss for CTA (factor of 100x needed)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endParaRPr/>
          </a:p>
          <a:p>
            <a:pPr marL="308863" indent="-308863" defTabSz="347472">
              <a:spcBef>
                <a:spcPts val="500"/>
              </a:spcBef>
              <a:defRPr sz="2100"/>
            </a:pPr>
            <a:r>
              <a:t>Realtime transient detection 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r>
              <a:t>Wide field-of-view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r>
              <a:t>Changing detector conditions (atmosphere)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r>
              <a:t>Complex detector response</a:t>
            </a:r>
          </a:p>
          <a:p>
            <a:pPr marL="690372" lvl="1" indent="-342900" defTabSz="347472">
              <a:spcBef>
                <a:spcPts val="500"/>
              </a:spcBef>
              <a:buFont typeface="Arial"/>
              <a:buChar char="•"/>
              <a:defRPr sz="2100"/>
            </a:pPr>
            <a:r>
              <a:t>Reduce reliance on calibration and pre-calculated instrumental response functions</a:t>
            </a:r>
          </a:p>
        </p:txBody>
      </p:sp>
      <p:sp>
        <p:nvSpPr>
          <p:cNvPr id="745" name="Shape 1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3172">
              <a:defRPr sz="1836"/>
            </a:pPr>
            <a:r>
              <a:t>PROJECT:</a:t>
            </a:r>
          </a:p>
          <a:p>
            <a:pPr defTabSz="233172">
              <a:defRPr sz="1836" b="0"/>
            </a:pPr>
            <a:r>
              <a:t>Focus on two aspects for Cherenkov Telescopes</a:t>
            </a:r>
          </a:p>
        </p:txBody>
      </p:sp>
      <p:sp>
        <p:nvSpPr>
          <p:cNvPr id="7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herenkov Image Clea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defTabSz="384047">
              <a:defRPr sz="3696" b="0">
                <a:solidFill>
                  <a:srgbClr val="000000"/>
                </a:solidFill>
              </a:defRPr>
            </a:lvl1pPr>
          </a:lstStyle>
          <a:p>
            <a:r>
              <a:t>Cherenkov Image Cleaning</a:t>
            </a: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7661" y="6532437"/>
            <a:ext cx="297246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335" name="Picture 3"/>
          <p:cNvGrpSpPr/>
          <p:nvPr/>
        </p:nvGrpSpPr>
        <p:grpSpPr>
          <a:xfrm>
            <a:off x="2123727" y="1823801"/>
            <a:ext cx="4567540" cy="4086097"/>
            <a:chOff x="0" y="0"/>
            <a:chExt cx="4567539" cy="4086095"/>
          </a:xfrm>
        </p:grpSpPr>
        <p:sp>
          <p:nvSpPr>
            <p:cNvPr id="333" name="Rectangle"/>
            <p:cNvSpPr/>
            <p:nvPr/>
          </p:nvSpPr>
          <p:spPr>
            <a:xfrm flipH="1">
              <a:off x="0" y="0"/>
              <a:ext cx="4567540" cy="408609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pic>
          <p:nvPicPr>
            <p:cNvPr id="334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" b="36590"/>
            <a:stretch>
              <a:fillRect/>
            </a:stretch>
          </p:blipFill>
          <p:spPr>
            <a:xfrm flipH="1">
              <a:off x="0" y="0"/>
              <a:ext cx="4567540" cy="4086096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36" name="Connecteur droit 7"/>
          <p:cNvSpPr/>
          <p:nvPr/>
        </p:nvSpPr>
        <p:spPr>
          <a:xfrm flipH="1">
            <a:off x="4197355" y="3886524"/>
            <a:ext cx="1758587" cy="94325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37" name="Rectangle 27"/>
          <p:cNvSpPr/>
          <p:nvPr/>
        </p:nvSpPr>
        <p:spPr>
          <a:xfrm>
            <a:off x="4444538" y="5383341"/>
            <a:ext cx="847542" cy="45721"/>
          </a:xfrm>
          <a:prstGeom prst="rect">
            <a:avLst/>
          </a:prstGeom>
          <a:gradFill>
            <a:gsLst>
              <a:gs pos="0">
                <a:srgbClr val="1A4899"/>
              </a:gs>
              <a:gs pos="23000">
                <a:srgbClr val="1D3C7B"/>
              </a:gs>
              <a:gs pos="51000">
                <a:srgbClr val="1A54A2"/>
              </a:gs>
              <a:gs pos="74000">
                <a:srgbClr val="1951A0"/>
              </a:gs>
              <a:gs pos="100000">
                <a:srgbClr val="1A4997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38" name="Image 5" descr="Image 5"/>
          <p:cNvPicPr>
            <a:picLocks noChangeAspect="1"/>
          </p:cNvPicPr>
          <p:nvPr/>
        </p:nvPicPr>
        <p:blipFill>
          <a:blip r:embed="rId4">
            <a:extLst/>
          </a:blip>
          <a:srcRect l="10296" t="10979" r="8805" b="10594"/>
          <a:stretch>
            <a:fillRect/>
          </a:stretch>
        </p:blipFill>
        <p:spPr>
          <a:xfrm>
            <a:off x="5220074" y="3808889"/>
            <a:ext cx="2376091" cy="2376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4" y="0"/>
                  <a:pt x="0" y="4834"/>
                  <a:pt x="0" y="10798"/>
                </a:cubicBezTo>
                <a:cubicBezTo>
                  <a:pt x="0" y="16763"/>
                  <a:pt x="4834" y="21600"/>
                  <a:pt x="10798" y="21600"/>
                </a:cubicBezTo>
                <a:cubicBezTo>
                  <a:pt x="16763" y="21600"/>
                  <a:pt x="21600" y="16763"/>
                  <a:pt x="21600" y="10798"/>
                </a:cubicBezTo>
                <a:cubicBezTo>
                  <a:pt x="21600" y="4834"/>
                  <a:pt x="16763" y="0"/>
                  <a:pt x="10798" y="0"/>
                </a:cubicBezTo>
                <a:close/>
              </a:path>
            </a:pathLst>
          </a:custGeom>
          <a:ln w="19050">
            <a:solidFill>
              <a:srgbClr val="FFFFFF"/>
            </a:solidFill>
          </a:ln>
        </p:spPr>
      </p:pic>
      <p:sp>
        <p:nvSpPr>
          <p:cNvPr id="339" name="Connecteur droit 11"/>
          <p:cNvSpPr/>
          <p:nvPr/>
        </p:nvSpPr>
        <p:spPr>
          <a:xfrm>
            <a:off x="4197353" y="4829776"/>
            <a:ext cx="1705323" cy="1267289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40" name="Image 2" descr="Image 2"/>
          <p:cNvPicPr>
            <a:picLocks noChangeAspect="1"/>
          </p:cNvPicPr>
          <p:nvPr/>
        </p:nvPicPr>
        <p:blipFill>
          <a:blip r:embed="rId5">
            <a:extLst/>
          </a:blip>
          <a:srcRect l="33404" t="22060" r="35186" b="40506"/>
          <a:stretch>
            <a:fillRect/>
          </a:stretch>
        </p:blipFill>
        <p:spPr>
          <a:xfrm rot="19781495" flipH="1">
            <a:off x="3878057" y="1739000"/>
            <a:ext cx="2376092" cy="2376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4" y="0"/>
                  <a:pt x="0" y="4834"/>
                  <a:pt x="0" y="10798"/>
                </a:cubicBezTo>
                <a:cubicBezTo>
                  <a:pt x="0" y="16763"/>
                  <a:pt x="4834" y="21600"/>
                  <a:pt x="10798" y="21600"/>
                </a:cubicBezTo>
                <a:cubicBezTo>
                  <a:pt x="16763" y="21600"/>
                  <a:pt x="21600" y="16763"/>
                  <a:pt x="21600" y="10798"/>
                </a:cubicBezTo>
                <a:cubicBezTo>
                  <a:pt x="21600" y="4834"/>
                  <a:pt x="16763" y="0"/>
                  <a:pt x="10798" y="0"/>
                </a:cubicBezTo>
                <a:close/>
              </a:path>
            </a:pathLst>
          </a:custGeom>
          <a:ln w="28575">
            <a:solidFill>
              <a:srgbClr val="FFFFFF"/>
            </a:solidFill>
          </a:ln>
        </p:spPr>
      </p:pic>
      <p:sp>
        <p:nvSpPr>
          <p:cNvPr id="341" name="Connecteur droit 8"/>
          <p:cNvSpPr/>
          <p:nvPr/>
        </p:nvSpPr>
        <p:spPr>
          <a:xfrm flipH="1">
            <a:off x="4197354" y="3952591"/>
            <a:ext cx="1468293" cy="877186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2" name="Connecteur droit 12"/>
          <p:cNvSpPr/>
          <p:nvPr/>
        </p:nvSpPr>
        <p:spPr>
          <a:xfrm>
            <a:off x="3875458" y="3131331"/>
            <a:ext cx="321897" cy="1698446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3" name="Flèche vers la droite 26"/>
          <p:cNvSpPr/>
          <p:nvPr/>
        </p:nvSpPr>
        <p:spPr>
          <a:xfrm rot="3312151">
            <a:off x="5186938" y="3667923"/>
            <a:ext cx="1412244" cy="5693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4" name="Ellipse 30"/>
          <p:cNvSpPr/>
          <p:nvPr/>
        </p:nvSpPr>
        <p:spPr>
          <a:xfrm rot="2703618">
            <a:off x="6881365" y="4778976"/>
            <a:ext cx="297177" cy="1029449"/>
          </a:xfrm>
          <a:prstGeom prst="ellipse">
            <a:avLst/>
          </a:prstGeom>
          <a:ln w="28575">
            <a:solidFill>
              <a:srgbClr val="008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5" name="Connecteur droit 32"/>
          <p:cNvSpPr/>
          <p:nvPr/>
        </p:nvSpPr>
        <p:spPr>
          <a:xfrm flipH="1">
            <a:off x="6283933" y="4204307"/>
            <a:ext cx="1872045" cy="1828434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6" name="ZoneTexte 1"/>
          <p:cNvSpPr txBox="1"/>
          <p:nvPr/>
        </p:nvSpPr>
        <p:spPr>
          <a:xfrm>
            <a:off x="4869719" y="2502400"/>
            <a:ext cx="345887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 spc="50">
                <a:solidFill>
                  <a:srgbClr val="C02924"/>
                </a:soli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Without re-deriving algorithms, want to operate on squared pixels alway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Without re-deriving algorithms, want to operate on squared pixels always</a:t>
            </a:r>
          </a:p>
          <a:p>
            <a:endParaRPr dirty="0"/>
          </a:p>
          <a:p>
            <a:endParaRPr dirty="0"/>
          </a:p>
          <a:p>
            <a:pPr lvl="1"/>
            <a:endParaRPr dirty="0"/>
          </a:p>
          <a:p>
            <a:pPr lvl="1"/>
            <a:r>
              <a:rPr lang="en-US" dirty="0" smtClean="0"/>
              <a:t>S</a:t>
            </a:r>
            <a:r>
              <a:rPr dirty="0" smtClean="0"/>
              <a:t>implest </a:t>
            </a:r>
            <a:r>
              <a:rPr dirty="0"/>
              <a:t>solution: rotate and shear hexagons</a:t>
            </a:r>
          </a:p>
        </p:txBody>
      </p:sp>
      <p:sp>
        <p:nvSpPr>
          <p:cNvPr id="420" name="Treating Hexagonal I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Treating Hexagonal Images</a:t>
            </a:r>
          </a:p>
        </p:txBody>
      </p:sp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grpSp>
        <p:nvGrpSpPr>
          <p:cNvPr id="490" name="Group"/>
          <p:cNvGrpSpPr/>
          <p:nvPr/>
        </p:nvGrpSpPr>
        <p:grpSpPr>
          <a:xfrm>
            <a:off x="2769520" y="2080733"/>
            <a:ext cx="3407888" cy="1285750"/>
            <a:chOff x="0" y="0"/>
            <a:chExt cx="3407887" cy="1285749"/>
          </a:xfrm>
        </p:grpSpPr>
        <p:grpSp>
          <p:nvGrpSpPr>
            <p:cNvPr id="443" name="Grouper 68"/>
            <p:cNvGrpSpPr/>
            <p:nvPr/>
          </p:nvGrpSpPr>
          <p:grpSpPr>
            <a:xfrm>
              <a:off x="-1" y="188431"/>
              <a:ext cx="950589" cy="940385"/>
              <a:chOff x="0" y="0"/>
              <a:chExt cx="950587" cy="940384"/>
            </a:xfrm>
          </p:grpSpPr>
          <p:sp>
            <p:nvSpPr>
              <p:cNvPr id="422" name="Hexagone 16"/>
              <p:cNvSpPr/>
              <p:nvPr/>
            </p:nvSpPr>
            <p:spPr>
              <a:xfrm>
                <a:off x="352615" y="155557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23" name="Hexagone 17"/>
              <p:cNvSpPr/>
              <p:nvPr/>
            </p:nvSpPr>
            <p:spPr>
              <a:xfrm>
                <a:off x="545110" y="260558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24" name="Hexagone 18"/>
              <p:cNvSpPr/>
              <p:nvPr/>
            </p:nvSpPr>
            <p:spPr>
              <a:xfrm>
                <a:off x="160196" y="260558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25" name="Hexagone 6"/>
              <p:cNvSpPr/>
              <p:nvPr/>
            </p:nvSpPr>
            <p:spPr>
              <a:xfrm>
                <a:off x="352615" y="365559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26" name="Hexagone 15"/>
              <p:cNvSpPr/>
              <p:nvPr/>
            </p:nvSpPr>
            <p:spPr>
              <a:xfrm>
                <a:off x="160196" y="470560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27" name="Hexagone 14"/>
              <p:cNvSpPr/>
              <p:nvPr/>
            </p:nvSpPr>
            <p:spPr>
              <a:xfrm>
                <a:off x="545110" y="470560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28" name="Hexagone 13"/>
              <p:cNvSpPr/>
              <p:nvPr/>
            </p:nvSpPr>
            <p:spPr>
              <a:xfrm>
                <a:off x="352615" y="575561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29" name="Connecteur droit 8"/>
              <p:cNvSpPr/>
              <p:nvPr/>
            </p:nvSpPr>
            <p:spPr>
              <a:xfrm>
                <a:off x="-1" y="214659"/>
                <a:ext cx="936962" cy="514478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0" name="Connecteur droit 26"/>
              <p:cNvSpPr/>
              <p:nvPr/>
            </p:nvSpPr>
            <p:spPr>
              <a:xfrm flipV="1">
                <a:off x="-1" y="214660"/>
                <a:ext cx="936962" cy="514477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1" name="Connecteur droit 32"/>
              <p:cNvSpPr/>
              <p:nvPr/>
            </p:nvSpPr>
            <p:spPr>
              <a:xfrm flipV="1">
                <a:off x="470183" y="71560"/>
                <a:ext cx="1" cy="800676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2" name="Ellipse 38"/>
              <p:cNvSpPr/>
              <p:nvPr/>
            </p:nvSpPr>
            <p:spPr>
              <a:xfrm>
                <a:off x="456554" y="456932"/>
                <a:ext cx="27259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3" name="Connecteur droit 64"/>
              <p:cNvSpPr/>
              <p:nvPr/>
            </p:nvSpPr>
            <p:spPr>
              <a:xfrm>
                <a:off x="10219" y="10221"/>
                <a:ext cx="936961" cy="514478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4" name="Connecteur droit 65"/>
              <p:cNvSpPr/>
              <p:nvPr/>
            </p:nvSpPr>
            <p:spPr>
              <a:xfrm>
                <a:off x="6812" y="425907"/>
                <a:ext cx="936961" cy="514478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5" name="Connecteur droit 66"/>
              <p:cNvSpPr/>
              <p:nvPr/>
            </p:nvSpPr>
            <p:spPr>
              <a:xfrm flipV="1">
                <a:off x="13626" y="415686"/>
                <a:ext cx="936962" cy="514477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6" name="Connecteur droit 67"/>
              <p:cNvSpPr/>
              <p:nvPr/>
            </p:nvSpPr>
            <p:spPr>
              <a:xfrm flipV="1">
                <a:off x="3404" y="0"/>
                <a:ext cx="936962" cy="514477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7" name="Ellipse 39"/>
              <p:cNvSpPr/>
              <p:nvPr/>
            </p:nvSpPr>
            <p:spPr>
              <a:xfrm>
                <a:off x="649483" y="351931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8" name="Ellipse 40"/>
              <p:cNvSpPr/>
              <p:nvPr/>
            </p:nvSpPr>
            <p:spPr>
              <a:xfrm>
                <a:off x="258515" y="351931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39" name="Ellipse 41"/>
              <p:cNvSpPr/>
              <p:nvPr/>
            </p:nvSpPr>
            <p:spPr>
              <a:xfrm>
                <a:off x="649483" y="561933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0" name="Ellipse 42"/>
              <p:cNvSpPr/>
              <p:nvPr/>
            </p:nvSpPr>
            <p:spPr>
              <a:xfrm>
                <a:off x="258515" y="561933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1" name="Ellipse 43"/>
              <p:cNvSpPr/>
              <p:nvPr/>
            </p:nvSpPr>
            <p:spPr>
              <a:xfrm>
                <a:off x="456554" y="666934"/>
                <a:ext cx="27259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2" name="Ellipse 37"/>
              <p:cNvSpPr/>
              <p:nvPr/>
            </p:nvSpPr>
            <p:spPr>
              <a:xfrm>
                <a:off x="456554" y="246930"/>
                <a:ext cx="27259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65" name="Grouper 69"/>
            <p:cNvGrpSpPr/>
            <p:nvPr/>
          </p:nvGrpSpPr>
          <p:grpSpPr>
            <a:xfrm>
              <a:off x="953708" y="21652"/>
              <a:ext cx="1268728" cy="1264098"/>
              <a:chOff x="0" y="0"/>
              <a:chExt cx="1268727" cy="1264097"/>
            </a:xfrm>
          </p:grpSpPr>
          <p:sp>
            <p:nvSpPr>
              <p:cNvPr id="444" name="Hexagone 70"/>
              <p:cNvSpPr/>
              <p:nvPr/>
            </p:nvSpPr>
            <p:spPr>
              <a:xfrm rot="19847814">
                <a:off x="405535" y="349779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5" name="Hexagone 71"/>
              <p:cNvSpPr/>
              <p:nvPr/>
            </p:nvSpPr>
            <p:spPr>
              <a:xfrm rot="19847814">
                <a:off x="624794" y="347514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6" name="Hexagone 72"/>
              <p:cNvSpPr/>
              <p:nvPr/>
            </p:nvSpPr>
            <p:spPr>
              <a:xfrm rot="19847814">
                <a:off x="288804" y="535316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7" name="Hexagone 73"/>
              <p:cNvSpPr/>
              <p:nvPr/>
            </p:nvSpPr>
            <p:spPr>
              <a:xfrm rot="19847814">
                <a:off x="507997" y="533089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8" name="Hexagone 74"/>
              <p:cNvSpPr/>
              <p:nvPr/>
            </p:nvSpPr>
            <p:spPr>
              <a:xfrm rot="19847814">
                <a:off x="391265" y="718626"/>
                <a:ext cx="243604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49" name="Hexagone 76"/>
              <p:cNvSpPr/>
              <p:nvPr/>
            </p:nvSpPr>
            <p:spPr>
              <a:xfrm rot="19847814">
                <a:off x="727256" y="530824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0" name="Hexagone 75"/>
              <p:cNvSpPr/>
              <p:nvPr/>
            </p:nvSpPr>
            <p:spPr>
              <a:xfrm rot="19847814">
                <a:off x="610458" y="716399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1" name="Connecteur droit 77"/>
              <p:cNvSpPr/>
              <p:nvPr/>
            </p:nvSpPr>
            <p:spPr>
              <a:xfrm flipV="1">
                <a:off x="90826" y="638121"/>
                <a:ext cx="1068886" cy="8066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2" name="Connecteur droit 78"/>
              <p:cNvSpPr/>
              <p:nvPr/>
            </p:nvSpPr>
            <p:spPr>
              <a:xfrm flipV="1">
                <a:off x="341843" y="189037"/>
                <a:ext cx="566853" cy="906234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3" name="Connecteur droit 79"/>
              <p:cNvSpPr/>
              <p:nvPr/>
            </p:nvSpPr>
            <p:spPr>
              <a:xfrm flipH="1" flipV="1">
                <a:off x="431460" y="291994"/>
                <a:ext cx="390656" cy="698906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4" name="Ellipse 80"/>
              <p:cNvSpPr/>
              <p:nvPr/>
            </p:nvSpPr>
            <p:spPr>
              <a:xfrm rot="19847814">
                <a:off x="612474" y="626526"/>
                <a:ext cx="27258" cy="27259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5" name="Connecteur droit 81"/>
              <p:cNvSpPr/>
              <p:nvPr/>
            </p:nvSpPr>
            <p:spPr>
              <a:xfrm flipV="1">
                <a:off x="0" y="454681"/>
                <a:ext cx="1068886" cy="8067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6" name="Connecteur droit 82"/>
              <p:cNvSpPr/>
              <p:nvPr/>
            </p:nvSpPr>
            <p:spPr>
              <a:xfrm flipV="1">
                <a:off x="199841" y="819194"/>
                <a:ext cx="1068887" cy="8067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7" name="Connecteur droit 83"/>
              <p:cNvSpPr/>
              <p:nvPr/>
            </p:nvSpPr>
            <p:spPr>
              <a:xfrm flipV="1">
                <a:off x="451819" y="357863"/>
                <a:ext cx="566853" cy="906235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8" name="Connecteur droit 84"/>
              <p:cNvSpPr/>
              <p:nvPr/>
            </p:nvSpPr>
            <p:spPr>
              <a:xfrm flipV="1">
                <a:off x="240081" y="-1"/>
                <a:ext cx="566853" cy="906235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59" name="Ellipse 85"/>
              <p:cNvSpPr/>
              <p:nvPr/>
            </p:nvSpPr>
            <p:spPr>
              <a:xfrm rot="19847814">
                <a:off x="729650" y="440740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0" name="Ellipse 86"/>
              <p:cNvSpPr/>
              <p:nvPr/>
            </p:nvSpPr>
            <p:spPr>
              <a:xfrm rot="19847814">
                <a:off x="388376" y="631496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1" name="Ellipse 87"/>
              <p:cNvSpPr/>
              <p:nvPr/>
            </p:nvSpPr>
            <p:spPr>
              <a:xfrm rot="19847814">
                <a:off x="832111" y="624050"/>
                <a:ext cx="27259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2" name="Ellipse 88"/>
              <p:cNvSpPr/>
              <p:nvPr/>
            </p:nvSpPr>
            <p:spPr>
              <a:xfrm rot="19847814">
                <a:off x="490837" y="814806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3" name="Ellipse 89"/>
              <p:cNvSpPr/>
              <p:nvPr/>
            </p:nvSpPr>
            <p:spPr>
              <a:xfrm rot="19847814">
                <a:off x="714936" y="809836"/>
                <a:ext cx="27258" cy="27259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4" name="Ellipse 90"/>
              <p:cNvSpPr/>
              <p:nvPr/>
            </p:nvSpPr>
            <p:spPr>
              <a:xfrm rot="19847814">
                <a:off x="510013" y="443216"/>
                <a:ext cx="27258" cy="27259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87" name="Grouper 91"/>
            <p:cNvGrpSpPr/>
            <p:nvPr/>
          </p:nvGrpSpPr>
          <p:grpSpPr>
            <a:xfrm>
              <a:off x="2139761" y="0"/>
              <a:ext cx="1268127" cy="1263498"/>
              <a:chOff x="0" y="0"/>
              <a:chExt cx="1268125" cy="1263497"/>
            </a:xfrm>
          </p:grpSpPr>
          <p:sp>
            <p:nvSpPr>
              <p:cNvPr id="466" name="Hexagone 92"/>
              <p:cNvSpPr/>
              <p:nvPr/>
            </p:nvSpPr>
            <p:spPr>
              <a:xfrm rot="19853599">
                <a:off x="405548" y="349308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7" name="Hexagone 93"/>
              <p:cNvSpPr/>
              <p:nvPr/>
            </p:nvSpPr>
            <p:spPr>
              <a:xfrm rot="19853599">
                <a:off x="624810" y="347412"/>
                <a:ext cx="243604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8" name="Hexagone 94"/>
              <p:cNvSpPr/>
              <p:nvPr/>
            </p:nvSpPr>
            <p:spPr>
              <a:xfrm rot="19853599">
                <a:off x="288505" y="534649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69" name="Hexagone 95"/>
              <p:cNvSpPr/>
              <p:nvPr/>
            </p:nvSpPr>
            <p:spPr>
              <a:xfrm rot="19853599">
                <a:off x="507701" y="532790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0" name="Hexagone 96"/>
              <p:cNvSpPr/>
              <p:nvPr/>
            </p:nvSpPr>
            <p:spPr>
              <a:xfrm rot="19853599">
                <a:off x="390657" y="718131"/>
                <a:ext cx="243604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1" name="Hexagone 98"/>
              <p:cNvSpPr/>
              <p:nvPr/>
            </p:nvSpPr>
            <p:spPr>
              <a:xfrm rot="19853599">
                <a:off x="726963" y="530894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2" name="Hexagone 97"/>
              <p:cNvSpPr/>
              <p:nvPr/>
            </p:nvSpPr>
            <p:spPr>
              <a:xfrm rot="19853599">
                <a:off x="609854" y="716272"/>
                <a:ext cx="243603" cy="21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4655" y="0"/>
                    </a:lnTo>
                    <a:lnTo>
                      <a:pt x="16945" y="0"/>
                    </a:lnTo>
                    <a:lnTo>
                      <a:pt x="21600" y="10800"/>
                    </a:lnTo>
                    <a:lnTo>
                      <a:pt x="16945" y="21600"/>
                    </a:lnTo>
                    <a:lnTo>
                      <a:pt x="46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3" name="Connecteur droit 99"/>
              <p:cNvSpPr/>
              <p:nvPr/>
            </p:nvSpPr>
            <p:spPr>
              <a:xfrm flipV="1">
                <a:off x="90517" y="638713"/>
                <a:ext cx="1068898" cy="6268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4" name="Connecteur droit 100"/>
              <p:cNvSpPr/>
              <p:nvPr/>
            </p:nvSpPr>
            <p:spPr>
              <a:xfrm flipV="1">
                <a:off x="340778" y="189207"/>
                <a:ext cx="568377" cy="905280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5" name="Connecteur droit 101"/>
              <p:cNvSpPr/>
              <p:nvPr/>
            </p:nvSpPr>
            <p:spPr>
              <a:xfrm flipH="1" flipV="1">
                <a:off x="431747" y="291361"/>
                <a:ext cx="389479" cy="699563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6" name="Ellipse 102"/>
              <p:cNvSpPr/>
              <p:nvPr/>
            </p:nvSpPr>
            <p:spPr>
              <a:xfrm rot="19853599">
                <a:off x="612175" y="626221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7" name="Connecteur droit 103"/>
              <p:cNvSpPr/>
              <p:nvPr/>
            </p:nvSpPr>
            <p:spPr>
              <a:xfrm flipV="1">
                <a:off x="0" y="455121"/>
                <a:ext cx="1068898" cy="6268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8" name="Connecteur droit 104"/>
              <p:cNvSpPr/>
              <p:nvPr/>
            </p:nvSpPr>
            <p:spPr>
              <a:xfrm flipV="1">
                <a:off x="199228" y="819970"/>
                <a:ext cx="1068898" cy="6268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79" name="Connecteur droit 105"/>
              <p:cNvSpPr/>
              <p:nvPr/>
            </p:nvSpPr>
            <p:spPr>
              <a:xfrm flipV="1">
                <a:off x="450470" y="358219"/>
                <a:ext cx="568377" cy="905279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80" name="Connecteur droit 106"/>
              <p:cNvSpPr/>
              <p:nvPr/>
            </p:nvSpPr>
            <p:spPr>
              <a:xfrm flipV="1">
                <a:off x="239334" y="0"/>
                <a:ext cx="568377" cy="905279"/>
              </a:xfrm>
              <a:prstGeom prst="line">
                <a:avLst/>
              </a:prstGeom>
              <a:noFill/>
              <a:ln w="254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81" name="Ellipse 107"/>
              <p:cNvSpPr/>
              <p:nvPr/>
            </p:nvSpPr>
            <p:spPr>
              <a:xfrm rot="19853599">
                <a:off x="729663" y="440632"/>
                <a:ext cx="27258" cy="27259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82" name="Ellipse 108"/>
              <p:cNvSpPr/>
              <p:nvPr/>
            </p:nvSpPr>
            <p:spPr>
              <a:xfrm rot="19853599">
                <a:off x="388068" y="630814"/>
                <a:ext cx="27259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83" name="Ellipse 109"/>
              <p:cNvSpPr/>
              <p:nvPr/>
            </p:nvSpPr>
            <p:spPr>
              <a:xfrm rot="19853599">
                <a:off x="831816" y="624114"/>
                <a:ext cx="27258" cy="27259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84" name="Ellipse 110"/>
              <p:cNvSpPr/>
              <p:nvPr/>
            </p:nvSpPr>
            <p:spPr>
              <a:xfrm rot="19853599">
                <a:off x="490221" y="814296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85" name="Ellipse 111"/>
              <p:cNvSpPr/>
              <p:nvPr/>
            </p:nvSpPr>
            <p:spPr>
              <a:xfrm rot="19853599">
                <a:off x="714328" y="809703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486" name="Ellipse 112"/>
              <p:cNvSpPr/>
              <p:nvPr/>
            </p:nvSpPr>
            <p:spPr>
              <a:xfrm rot="19853599">
                <a:off x="510022" y="442739"/>
                <a:ext cx="27258" cy="27258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B46D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488" name="Flèche en arc 113"/>
            <p:cNvSpPr/>
            <p:nvPr/>
          </p:nvSpPr>
          <p:spPr>
            <a:xfrm rot="19250110">
              <a:off x="1163879" y="139396"/>
              <a:ext cx="248142" cy="118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614" y="0"/>
                    <a:pt x="10305" y="0"/>
                  </a:cubicBezTo>
                  <a:cubicBezTo>
                    <a:pt x="14887" y="0"/>
                    <a:pt x="18919" y="6340"/>
                    <a:pt x="20200" y="15561"/>
                  </a:cubicBezTo>
                  <a:lnTo>
                    <a:pt x="21600" y="15561"/>
                  </a:lnTo>
                  <a:lnTo>
                    <a:pt x="19139" y="21600"/>
                  </a:lnTo>
                  <a:lnTo>
                    <a:pt x="15711" y="15561"/>
                  </a:lnTo>
                  <a:lnTo>
                    <a:pt x="17079" y="15561"/>
                  </a:lnTo>
                  <a:lnTo>
                    <a:pt x="17079" y="15561"/>
                  </a:lnTo>
                  <a:cubicBezTo>
                    <a:pt x="15488" y="7720"/>
                    <a:pt x="11165" y="4067"/>
                    <a:pt x="7424" y="7403"/>
                  </a:cubicBezTo>
                  <a:cubicBezTo>
                    <a:pt x="4708" y="9824"/>
                    <a:pt x="2944" y="15413"/>
                    <a:pt x="2944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89" name="Flèche vers la gauche 114"/>
            <p:cNvSpPr/>
            <p:nvPr/>
          </p:nvSpPr>
          <p:spPr>
            <a:xfrm>
              <a:off x="2342782" y="243776"/>
              <a:ext cx="166098" cy="82274"/>
            </a:xfrm>
            <a:prstGeom prst="lef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grpSp>
        <p:nvGrpSpPr>
          <p:cNvPr id="493" name="Group"/>
          <p:cNvGrpSpPr/>
          <p:nvPr/>
        </p:nvGrpSpPr>
        <p:grpSpPr>
          <a:xfrm>
            <a:off x="480956" y="4350169"/>
            <a:ext cx="3726252" cy="1924185"/>
            <a:chOff x="0" y="62555"/>
            <a:chExt cx="3726250" cy="1924183"/>
          </a:xfrm>
        </p:grpSpPr>
        <p:pic>
          <p:nvPicPr>
            <p:cNvPr id="491" name="Espace réservé du contenu 5" descr="Espace réservé du contenu 5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62555"/>
              <a:ext cx="1828624" cy="1924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Espace réservé du contenu 6" descr="Espace réservé du contenu 6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897627" y="62555"/>
              <a:ext cx="1828624" cy="1924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6" name="Group"/>
          <p:cNvGrpSpPr/>
          <p:nvPr/>
        </p:nvGrpSpPr>
        <p:grpSpPr>
          <a:xfrm>
            <a:off x="4940372" y="4349633"/>
            <a:ext cx="3773765" cy="1925256"/>
            <a:chOff x="0" y="75084"/>
            <a:chExt cx="3773764" cy="1925254"/>
          </a:xfrm>
        </p:grpSpPr>
        <p:pic>
          <p:nvPicPr>
            <p:cNvPr id="494" name="Espace réservé du contenu 6" descr="Espace réservé du contenu 6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921824" y="75084"/>
              <a:ext cx="1851941" cy="1925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Espace réservé du contenu 5" descr="Espace réservé du contenu 5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0" y="75084"/>
              <a:ext cx="1851940" cy="1925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7" name="Arrow"/>
          <p:cNvSpPr/>
          <p:nvPr/>
        </p:nvSpPr>
        <p:spPr>
          <a:xfrm>
            <a:off x="2093340" y="5102977"/>
            <a:ext cx="501484" cy="418567"/>
          </a:xfrm>
          <a:prstGeom prst="rightArrow">
            <a:avLst>
              <a:gd name="adj1" fmla="val 49856"/>
              <a:gd name="adj2" fmla="val 6933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98" name="Arrow"/>
          <p:cNvSpPr/>
          <p:nvPr/>
        </p:nvSpPr>
        <p:spPr>
          <a:xfrm>
            <a:off x="6576512" y="4983950"/>
            <a:ext cx="501485" cy="418567"/>
          </a:xfrm>
          <a:prstGeom prst="rightArrow">
            <a:avLst>
              <a:gd name="adj1" fmla="val 49856"/>
              <a:gd name="adj2" fmla="val 6933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Most algorithms expect rectangular image with all pixels filled in…"/>
          <p:cNvSpPr txBox="1">
            <a:spLocks noGrp="1"/>
          </p:cNvSpPr>
          <p:nvPr>
            <p:ph type="body" sz="half" idx="1"/>
          </p:nvPr>
        </p:nvSpPr>
        <p:spPr>
          <a:xfrm>
            <a:off x="4428848" y="1029117"/>
            <a:ext cx="4470053" cy="5324514"/>
          </a:xfrm>
          <a:prstGeom prst="rect">
            <a:avLst/>
          </a:prstGeom>
        </p:spPr>
        <p:txBody>
          <a:bodyPr/>
          <a:lstStyle/>
          <a:p>
            <a:pPr marL="308863" indent="-308863" defTabSz="347472">
              <a:spcBef>
                <a:spcPts val="400"/>
              </a:spcBef>
              <a:defRPr sz="2128"/>
            </a:pPr>
            <a:r>
              <a:rPr dirty="0"/>
              <a:t>Most algorithms expect rectangular image with all pixels filled in</a:t>
            </a:r>
          </a:p>
          <a:p>
            <a:pPr marL="600836" lvl="1" indent="-253364" defTabSz="347472">
              <a:spcBef>
                <a:spcPts val="400"/>
              </a:spcBef>
              <a:defRPr sz="2128"/>
            </a:pPr>
            <a:r>
              <a:rPr lang="en-US" dirty="0" smtClean="0"/>
              <a:t>Z</a:t>
            </a:r>
            <a:r>
              <a:rPr dirty="0" smtClean="0"/>
              <a:t>eroing </a:t>
            </a:r>
            <a:r>
              <a:rPr dirty="0"/>
              <a:t>edges → systematic effect on results</a:t>
            </a:r>
          </a:p>
          <a:p>
            <a:pPr marL="600836" lvl="1" indent="-253364" defTabSz="347472">
              <a:spcBef>
                <a:spcPts val="400"/>
              </a:spcBef>
              <a:defRPr sz="2128"/>
            </a:pPr>
            <a:r>
              <a:rPr lang="en-US" b="1" dirty="0"/>
              <a:t>B</a:t>
            </a:r>
            <a:r>
              <a:rPr b="1" dirty="0" smtClean="0"/>
              <a:t>etter</a:t>
            </a:r>
            <a:r>
              <a:rPr dirty="0"/>
              <a:t>: in-paint with true noise distribution derived from ensemble of images with shower removed (</a:t>
            </a:r>
            <a:r>
              <a:rPr i="1" dirty="0"/>
              <a:t>Inverse transform sampling</a:t>
            </a:r>
            <a:r>
              <a:rPr dirty="0"/>
              <a:t>)</a:t>
            </a:r>
          </a:p>
          <a:p>
            <a:pPr marL="308863" indent="-308863" defTabSz="347472">
              <a:spcBef>
                <a:spcPts val="400"/>
              </a:spcBef>
              <a:defRPr sz="2128"/>
            </a:pPr>
            <a:r>
              <a:rPr dirty="0"/>
              <a:t>Noise distribution can be complex (non-Gaussian): Sum of poisson distributions from discrete photo-electron detections</a:t>
            </a:r>
          </a:p>
          <a:p>
            <a:pPr marL="308863" indent="-308863" defTabSz="347472">
              <a:spcBef>
                <a:spcPts val="400"/>
              </a:spcBef>
              <a:defRPr sz="2128"/>
            </a:pPr>
            <a:r>
              <a:rPr dirty="0"/>
              <a:t>Still need to worry about internal clipping effects</a:t>
            </a:r>
          </a:p>
        </p:txBody>
      </p:sp>
      <p:sp>
        <p:nvSpPr>
          <p:cNvPr id="503" name="Treating Edge Ef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Treating Edge Effects</a:t>
            </a:r>
          </a:p>
        </p:txBody>
      </p:sp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grpSp>
        <p:nvGrpSpPr>
          <p:cNvPr id="511" name="Group"/>
          <p:cNvGrpSpPr/>
          <p:nvPr/>
        </p:nvGrpSpPr>
        <p:grpSpPr>
          <a:xfrm>
            <a:off x="284545" y="1199567"/>
            <a:ext cx="1865131" cy="1870329"/>
            <a:chOff x="0" y="0"/>
            <a:chExt cx="1865130" cy="1870327"/>
          </a:xfrm>
        </p:grpSpPr>
        <p:pic>
          <p:nvPicPr>
            <p:cNvPr id="505" name="Espace réservé du contenu 7" descr="Espace réservé du contenu 7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120" t="7694" r="15146" b="9709"/>
            <a:stretch>
              <a:fillRect/>
            </a:stretch>
          </p:blipFill>
          <p:spPr>
            <a:xfrm>
              <a:off x="118123" y="0"/>
              <a:ext cx="1637954" cy="1870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6" name="Rectangle 8"/>
            <p:cNvSpPr/>
            <p:nvPr/>
          </p:nvSpPr>
          <p:spPr>
            <a:xfrm>
              <a:off x="163464" y="147359"/>
              <a:ext cx="1547272" cy="1564275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7" name="Flèche vers la droite 9"/>
            <p:cNvSpPr/>
            <p:nvPr/>
          </p:nvSpPr>
          <p:spPr>
            <a:xfrm rot="2750643">
              <a:off x="9870" y="107687"/>
              <a:ext cx="379734" cy="1880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8" name="Flèche vers la droite 10"/>
            <p:cNvSpPr/>
            <p:nvPr/>
          </p:nvSpPr>
          <p:spPr>
            <a:xfrm rot="13550643">
              <a:off x="1475527" y="1565480"/>
              <a:ext cx="379734" cy="1880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09" name="Flèche vers la droite 11"/>
            <p:cNvSpPr/>
            <p:nvPr/>
          </p:nvSpPr>
          <p:spPr>
            <a:xfrm rot="8049357" flipH="1">
              <a:off x="9870" y="1565479"/>
              <a:ext cx="379734" cy="1880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510" name="Flèche vers la droite 12"/>
            <p:cNvSpPr/>
            <p:nvPr/>
          </p:nvSpPr>
          <p:spPr>
            <a:xfrm rot="18849357" flipH="1">
              <a:off x="1475527" y="107686"/>
              <a:ext cx="379734" cy="1880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pic>
        <p:nvPicPr>
          <p:cNvPr id="512" name="Espace réservé du contenu 3" descr="Espace réservé du contenu 3"/>
          <p:cNvPicPr>
            <a:picLocks noChangeAspect="1"/>
          </p:cNvPicPr>
          <p:nvPr/>
        </p:nvPicPr>
        <p:blipFill>
          <a:blip r:embed="rId3">
            <a:extLst/>
          </a:blip>
          <a:srcRect t="2672" b="2672"/>
          <a:stretch>
            <a:fillRect/>
          </a:stretch>
        </p:blipFill>
        <p:spPr>
          <a:xfrm>
            <a:off x="2224177" y="1278870"/>
            <a:ext cx="2246979" cy="1966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5" name="Group"/>
          <p:cNvGrpSpPr/>
          <p:nvPr/>
        </p:nvGrpSpPr>
        <p:grpSpPr>
          <a:xfrm>
            <a:off x="470868" y="3219470"/>
            <a:ext cx="3400835" cy="1756145"/>
            <a:chOff x="0" y="57092"/>
            <a:chExt cx="3400834" cy="1756143"/>
          </a:xfrm>
        </p:grpSpPr>
        <p:pic>
          <p:nvPicPr>
            <p:cNvPr id="513" name="Espace réservé du contenu 5" descr="Espace réservé du contenu 5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0" y="57092"/>
              <a:ext cx="1668928" cy="1756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Espace réservé du contenu 4" descr="Espace réservé du contenu 4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731906" y="76380"/>
              <a:ext cx="1668929" cy="1717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8" name="Group"/>
          <p:cNvGrpSpPr/>
          <p:nvPr/>
        </p:nvGrpSpPr>
        <p:grpSpPr>
          <a:xfrm>
            <a:off x="466310" y="4879819"/>
            <a:ext cx="3409951" cy="1739649"/>
            <a:chOff x="0" y="67846"/>
            <a:chExt cx="3409950" cy="1739648"/>
          </a:xfrm>
        </p:grpSpPr>
        <p:pic>
          <p:nvPicPr>
            <p:cNvPr id="516" name="Espace réservé du contenu 3" descr="Espace réservé du contenu 3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0" y="67846"/>
              <a:ext cx="1673402" cy="1739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Espace réservé du contenu 4" descr="Espace réservé du contenu 4"/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1736548" y="85893"/>
              <a:ext cx="1673402" cy="1703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9" name="Line"/>
          <p:cNvSpPr/>
          <p:nvPr/>
        </p:nvSpPr>
        <p:spPr>
          <a:xfrm flipH="1" flipV="1">
            <a:off x="1760348" y="5674620"/>
            <a:ext cx="3055734" cy="514525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Observatories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4821" y="6541904"/>
            <a:ext cx="210086" cy="30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18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022" y="4002220"/>
            <a:ext cx="8893956" cy="2567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72" y="5478568"/>
            <a:ext cx="1517871" cy="93518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Chilé &amp; Canary Islands"/>
          <p:cNvSpPr txBox="1"/>
          <p:nvPr/>
        </p:nvSpPr>
        <p:spPr>
          <a:xfrm>
            <a:off x="6546781" y="3208270"/>
            <a:ext cx="244021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 smtClean="0"/>
              <a:t>Chil</a:t>
            </a:r>
            <a:r>
              <a:rPr lang="en-US" dirty="0" smtClean="0"/>
              <a:t>e</a:t>
            </a:r>
            <a:r>
              <a:rPr dirty="0" smtClean="0"/>
              <a:t> </a:t>
            </a:r>
            <a:r>
              <a:rPr dirty="0"/>
              <a:t>&amp; Canary Islands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Shower axis </a:t>
            </a:r>
            <a:r>
              <a:rPr lang="en-US" dirty="0" smtClean="0"/>
              <a:t>reconstruction</a:t>
            </a:r>
            <a:br>
              <a:rPr lang="en-US" dirty="0" smtClean="0"/>
            </a:br>
            <a:r>
              <a:rPr lang="en-US" dirty="0" smtClean="0"/>
              <a:t>SST-1M (gamma)</a:t>
            </a:r>
            <a:endParaRPr lang="en-US" dirty="0"/>
          </a:p>
        </p:txBody>
      </p:sp>
      <p:pic>
        <p:nvPicPr>
          <p:cNvPr id="4" name="Espace réservé du contenu 3" descr="digic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36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Shower axis </a:t>
            </a:r>
            <a:r>
              <a:rPr lang="en-US" dirty="0" smtClean="0"/>
              <a:t>reconstruction</a:t>
            </a:r>
            <a:br>
              <a:rPr lang="en-US" dirty="0" smtClean="0"/>
            </a:br>
            <a:r>
              <a:rPr lang="en-US" dirty="0" smtClean="0"/>
              <a:t>SST-1M (gamma)</a:t>
            </a:r>
            <a:endParaRPr lang="en-US" dirty="0"/>
          </a:p>
        </p:txBody>
      </p:sp>
      <p:pic>
        <p:nvPicPr>
          <p:cNvPr id="5" name="Espace réservé du contenu 4" descr="delta_psi_hires_digic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9" r="-75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98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Shower axis reconstruction</a:t>
            </a:r>
            <a:br>
              <a:rPr lang="en-US" sz="3200" dirty="0"/>
            </a:br>
            <a:r>
              <a:rPr lang="en-US" sz="3200" dirty="0"/>
              <a:t>ASTRI (gamma)</a:t>
            </a:r>
            <a:endParaRPr lang="en-US" sz="3200" noProof="0" dirty="0"/>
          </a:p>
        </p:txBody>
      </p:sp>
      <p:pic>
        <p:nvPicPr>
          <p:cNvPr id="4" name="Espace réservé du contenu 3" descr="psi_tc_wt-s2-2-3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0" r="-17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2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Shower axis </a:t>
            </a:r>
            <a:r>
              <a:rPr lang="en-US" dirty="0" smtClean="0"/>
              <a:t>reconstruction</a:t>
            </a:r>
            <a:br>
              <a:rPr lang="en-US" dirty="0" smtClean="0"/>
            </a:br>
            <a:r>
              <a:rPr lang="en-US" dirty="0" err="1" smtClean="0"/>
              <a:t>FlashCam</a:t>
            </a:r>
            <a:r>
              <a:rPr lang="en-US" dirty="0" smtClean="0"/>
              <a:t> (gamma)</a:t>
            </a:r>
            <a:endParaRPr lang="en-US" dirty="0"/>
          </a:p>
        </p:txBody>
      </p:sp>
      <p:pic>
        <p:nvPicPr>
          <p:cNvPr id="4" name="Espace réservé du contenu 3" descr="delta_psi_flashc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25326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Shower axis </a:t>
            </a:r>
            <a:r>
              <a:rPr lang="en-US" dirty="0" smtClean="0"/>
              <a:t>reconstruction</a:t>
            </a:r>
            <a:br>
              <a:rPr lang="en-US" dirty="0" smtClean="0"/>
            </a:br>
            <a:r>
              <a:rPr lang="en-US" dirty="0" err="1" smtClean="0"/>
              <a:t>NectarCam</a:t>
            </a:r>
            <a:r>
              <a:rPr lang="en-US" dirty="0" smtClean="0"/>
              <a:t> (gamma)</a:t>
            </a:r>
            <a:endParaRPr lang="en-US" dirty="0"/>
          </a:p>
        </p:txBody>
      </p:sp>
      <p:pic>
        <p:nvPicPr>
          <p:cNvPr id="4" name="Espace réservé du contenu 3" descr="nectarc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9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Shower axis </a:t>
            </a:r>
            <a:r>
              <a:rPr lang="en-US" dirty="0" smtClean="0"/>
              <a:t>reconstruction</a:t>
            </a:r>
            <a:br>
              <a:rPr lang="en-US" dirty="0" smtClean="0"/>
            </a:br>
            <a:r>
              <a:rPr lang="en-US" dirty="0" err="1" smtClean="0"/>
              <a:t>LSTCam</a:t>
            </a:r>
            <a:r>
              <a:rPr lang="en-US" dirty="0" smtClean="0"/>
              <a:t> (gamma)</a:t>
            </a:r>
            <a:endParaRPr lang="en-US" dirty="0"/>
          </a:p>
        </p:txBody>
      </p:sp>
      <p:pic>
        <p:nvPicPr>
          <p:cNvPr id="5" name="Espace réservé du contenu 4" descr="l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08340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ome scientific challenges:…"/>
          <p:cNvSpPr txBox="1">
            <a:spLocks noGrp="1"/>
          </p:cNvSpPr>
          <p:nvPr>
            <p:ph type="body" sz="half" idx="1"/>
          </p:nvPr>
        </p:nvSpPr>
        <p:spPr>
          <a:xfrm>
            <a:off x="437279" y="973924"/>
            <a:ext cx="8269442" cy="1826075"/>
          </a:xfrm>
          <a:prstGeom prst="rect">
            <a:avLst/>
          </a:prstGeom>
        </p:spPr>
        <p:txBody>
          <a:bodyPr/>
          <a:lstStyle/>
          <a:p>
            <a:pPr marL="300736" indent="-300736" defTabSz="338327">
              <a:spcBef>
                <a:spcPts val="400"/>
              </a:spcBef>
              <a:defRPr sz="2072"/>
            </a:pPr>
            <a:r>
              <a:rPr lang="en-US" dirty="0" smtClean="0"/>
              <a:t>S</a:t>
            </a:r>
            <a:r>
              <a:rPr dirty="0" smtClean="0"/>
              <a:t>ome </a:t>
            </a:r>
            <a:r>
              <a:rPr dirty="0"/>
              <a:t>scientific challenges:</a:t>
            </a:r>
          </a:p>
          <a:p>
            <a:pPr marL="585025" lvl="1" indent="-246697" defTabSz="338327">
              <a:spcBef>
                <a:spcPts val="400"/>
              </a:spcBef>
              <a:defRPr sz="2072"/>
            </a:pPr>
            <a:r>
              <a:rPr b="1" dirty="0"/>
              <a:t>High-energy sensitivity</a:t>
            </a:r>
            <a:r>
              <a:rPr dirty="0"/>
              <a:t>: spectral Cut-offs (cosmic ray origin)</a:t>
            </a:r>
          </a:p>
          <a:p>
            <a:pPr marL="585025" lvl="1" indent="-246697" defTabSz="338327">
              <a:spcBef>
                <a:spcPts val="400"/>
              </a:spcBef>
              <a:defRPr sz="2072"/>
            </a:pPr>
            <a:r>
              <a:rPr b="1" dirty="0"/>
              <a:t>Low-energy threshold</a:t>
            </a:r>
            <a:r>
              <a:rPr dirty="0"/>
              <a:t>: most transient and variable sources (AGN, etc)</a:t>
            </a:r>
          </a:p>
          <a:p>
            <a:pPr marL="585025" lvl="1" indent="-246697" defTabSz="338327">
              <a:spcBef>
                <a:spcPts val="400"/>
              </a:spcBef>
              <a:defRPr sz="2072"/>
            </a:pPr>
            <a:r>
              <a:rPr b="1" dirty="0"/>
              <a:t>Good resolution</a:t>
            </a:r>
            <a:r>
              <a:rPr dirty="0"/>
              <a:t>: resolving details of SNRs (shock acceleration )</a:t>
            </a:r>
          </a:p>
        </p:txBody>
      </p:sp>
      <p:sp>
        <p:nvSpPr>
          <p:cNvPr id="128" name="Astronomy at &gt;100 GeV - 100 Te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02336">
              <a:defRPr sz="3168"/>
            </a:lvl1pPr>
          </a:lstStyle>
          <a:p>
            <a:r>
              <a:t>Astronomy at &gt;100 GeV - 100 TeV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4821" y="6541904"/>
            <a:ext cx="210086" cy="30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30" name="HGPS-Fast-x265.mp4" descr="HGPS-Fast-x26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8290" y="3087703"/>
            <a:ext cx="8110348" cy="342303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he HESS galactic plane survey (HGPS)"/>
          <p:cNvSpPr txBox="1"/>
          <p:nvPr/>
        </p:nvSpPr>
        <p:spPr>
          <a:xfrm>
            <a:off x="387530" y="2852838"/>
            <a:ext cx="2635247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solidFill>
                  <a:schemeClr val="accent4">
                    <a:lumOff val="12156"/>
                  </a:schemeClr>
                </a:solidFill>
              </a:defRPr>
            </a:lvl1pPr>
          </a:lstStyle>
          <a:p>
            <a:r>
              <a:t>The HESS galactic plane survey (HGPS)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8000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val"/>
          <p:cNvSpPr/>
          <p:nvPr/>
        </p:nvSpPr>
        <p:spPr>
          <a:xfrm>
            <a:off x="1693774" y="4712881"/>
            <a:ext cx="7912130" cy="1953804"/>
          </a:xfrm>
          <a:prstGeom prst="ellipse">
            <a:avLst/>
          </a:prstGeom>
          <a:solidFill>
            <a:srgbClr val="A58855">
              <a:alpha val="25172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pic>
        <p:nvPicPr>
          <p:cNvPr id="134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917635" flipH="1">
            <a:off x="5676729" y="156210"/>
            <a:ext cx="3324848" cy="3752069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96FF"/>
            </a:outerShdw>
          </a:effectLst>
        </p:spPr>
      </p:pic>
      <p:sp>
        <p:nvSpPr>
          <p:cNvPr id="135" name="Electromagnetic Show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noFill/>
            <a:miter lim="400000"/>
          </a:ln>
        </p:spPr>
        <p:txBody>
          <a:bodyPr lIns="35718" tIns="35718" rIns="35718" bIns="35718"/>
          <a:lstStyle/>
          <a:p>
            <a:r>
              <a:t>Electromagnetic Showers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4821" y="6692457"/>
            <a:ext cx="190086" cy="2811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t"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139" name="Group"/>
          <p:cNvGrpSpPr/>
          <p:nvPr/>
        </p:nvGrpSpPr>
        <p:grpSpPr>
          <a:xfrm>
            <a:off x="4128661" y="1652223"/>
            <a:ext cx="4353682" cy="5080993"/>
            <a:chOff x="0" y="0"/>
            <a:chExt cx="4353680" cy="5080991"/>
          </a:xfrm>
        </p:grpSpPr>
        <p:sp>
          <p:nvSpPr>
            <p:cNvPr id="137" name="Shape"/>
            <p:cNvSpPr/>
            <p:nvPr/>
          </p:nvSpPr>
          <p:spPr>
            <a:xfrm rot="2093494">
              <a:off x="1215266" y="113814"/>
              <a:ext cx="1923149" cy="4853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10723" y="0"/>
                  </a:moveTo>
                  <a:lnTo>
                    <a:pt x="21600" y="15793"/>
                  </a:lnTo>
                  <a:cubicBezTo>
                    <a:pt x="21362" y="16213"/>
                    <a:pt x="20982" y="16617"/>
                    <a:pt x="20470" y="16996"/>
                  </a:cubicBezTo>
                  <a:cubicBezTo>
                    <a:pt x="18696" y="18311"/>
                    <a:pt x="15565" y="19208"/>
                    <a:pt x="12433" y="20039"/>
                  </a:cubicBezTo>
                  <a:cubicBezTo>
                    <a:pt x="10131" y="20649"/>
                    <a:pt x="7760" y="21245"/>
                    <a:pt x="5060" y="21464"/>
                  </a:cubicBezTo>
                  <a:cubicBezTo>
                    <a:pt x="3391" y="21600"/>
                    <a:pt x="1661" y="21585"/>
                    <a:pt x="0" y="21417"/>
                  </a:cubicBezTo>
                  <a:lnTo>
                    <a:pt x="1072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D6FF">
                    <a:alpha val="76945"/>
                  </a:srgbClr>
                </a:gs>
                <a:gs pos="100000">
                  <a:srgbClr val="00FDFF">
                    <a:alpha val="0"/>
                  </a:srgbClr>
                </a:gs>
              </a:gsLst>
              <a:path path="shape">
                <a:fillToRect l="50455" t="10724" r="49544" b="89275"/>
              </a:path>
            </a:gra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38" name="Oval"/>
            <p:cNvSpPr/>
            <p:nvPr/>
          </p:nvSpPr>
          <p:spPr>
            <a:xfrm>
              <a:off x="51948" y="3599530"/>
              <a:ext cx="2259061" cy="724170"/>
            </a:xfrm>
            <a:prstGeom prst="ellipse">
              <a:avLst/>
            </a:prstGeom>
            <a:gradFill flip="none" rotWithShape="1">
              <a:gsLst>
                <a:gs pos="0">
                  <a:srgbClr val="76D6FF">
                    <a:alpha val="55610"/>
                  </a:srgbClr>
                </a:gs>
                <a:gs pos="69113">
                  <a:srgbClr val="0096FF">
                    <a:alpha val="55610"/>
                  </a:srgbClr>
                </a:gs>
                <a:gs pos="100000">
                  <a:srgbClr val="0096FF">
                    <a:alpha val="55610"/>
                  </a:srgbClr>
                </a:gs>
              </a:gsLst>
              <a:path path="shape">
                <a:fillToRect l="50000" t="49999" r="49999" b="50000"/>
              </a:path>
            </a:gradFill>
            <a:ln w="3175" cap="flat">
              <a:noFill/>
              <a:miter lim="400000"/>
            </a:ln>
            <a:effectLst>
              <a:outerShdw blurRad="101600" dir="5400000" rotWithShape="0">
                <a:srgbClr val="0096FF"/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149" name="Group"/>
          <p:cNvGrpSpPr/>
          <p:nvPr/>
        </p:nvGrpSpPr>
        <p:grpSpPr>
          <a:xfrm>
            <a:off x="4218524" y="4985775"/>
            <a:ext cx="706952" cy="724258"/>
            <a:chOff x="0" y="0"/>
            <a:chExt cx="706950" cy="724257"/>
          </a:xfrm>
        </p:grpSpPr>
        <p:sp>
          <p:nvSpPr>
            <p:cNvPr id="140" name="Rectangle"/>
            <p:cNvSpPr/>
            <p:nvPr/>
          </p:nvSpPr>
          <p:spPr>
            <a:xfrm>
              <a:off x="199532" y="554527"/>
              <a:ext cx="101974" cy="150247"/>
            </a:xfrm>
            <a:prstGeom prst="rect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>
              <a:reflection endPos="40000" dir="5400000" sy="-100000" algn="bl" rotWithShape="0"/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147" name="Group"/>
            <p:cNvGrpSpPr/>
            <p:nvPr/>
          </p:nvGrpSpPr>
          <p:grpSpPr>
            <a:xfrm rot="2143680">
              <a:off x="101810" y="98878"/>
              <a:ext cx="503331" cy="510925"/>
              <a:chOff x="0" y="0"/>
              <a:chExt cx="503330" cy="510923"/>
            </a:xfrm>
          </p:grpSpPr>
          <p:sp>
            <p:nvSpPr>
              <p:cNvPr id="141" name="Shape"/>
              <p:cNvSpPr/>
              <p:nvPr/>
            </p:nvSpPr>
            <p:spPr>
              <a:xfrm rot="21600000">
                <a:off x="1378" y="316963"/>
                <a:ext cx="501214" cy="19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15" extrusionOk="0">
                    <a:moveTo>
                      <a:pt x="0" y="309"/>
                    </a:moveTo>
                    <a:cubicBezTo>
                      <a:pt x="3245" y="4795"/>
                      <a:pt x="6987" y="7149"/>
                      <a:pt x="10800" y="7103"/>
                    </a:cubicBezTo>
                    <a:cubicBezTo>
                      <a:pt x="14627" y="7056"/>
                      <a:pt x="18370" y="4594"/>
                      <a:pt x="21600" y="0"/>
                    </a:cubicBezTo>
                    <a:cubicBezTo>
                      <a:pt x="20718" y="8520"/>
                      <a:pt x="17843" y="15300"/>
                      <a:pt x="14089" y="17716"/>
                    </a:cubicBezTo>
                    <a:cubicBezTo>
                      <a:pt x="8053" y="21600"/>
                      <a:pt x="1751" y="13814"/>
                      <a:pt x="0" y="309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flat">
                <a:solidFill>
                  <a:srgbClr val="A9A9A9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42" name="Shape"/>
              <p:cNvSpPr/>
              <p:nvPr/>
            </p:nvSpPr>
            <p:spPr>
              <a:xfrm rot="21600000">
                <a:off x="-1" y="272321"/>
                <a:ext cx="503332" cy="119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28" extrusionOk="0">
                    <a:moveTo>
                      <a:pt x="0" y="8646"/>
                    </a:moveTo>
                    <a:cubicBezTo>
                      <a:pt x="3252" y="16868"/>
                      <a:pt x="6990" y="21189"/>
                      <a:pt x="10800" y="21127"/>
                    </a:cubicBezTo>
                    <a:cubicBezTo>
                      <a:pt x="14619" y="21064"/>
                      <a:pt x="18359" y="16600"/>
                      <a:pt x="21600" y="8233"/>
                    </a:cubicBezTo>
                    <a:cubicBezTo>
                      <a:pt x="19361" y="4880"/>
                      <a:pt x="17055" y="2542"/>
                      <a:pt x="14721" y="1222"/>
                    </a:cubicBezTo>
                    <a:cubicBezTo>
                      <a:pt x="12379" y="-102"/>
                      <a:pt x="10000" y="-411"/>
                      <a:pt x="7631" y="594"/>
                    </a:cubicBezTo>
                    <a:cubicBezTo>
                      <a:pt x="5005" y="1708"/>
                      <a:pt x="2434" y="4422"/>
                      <a:pt x="0" y="86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919191"/>
                  </a:gs>
                </a:gsLst>
                <a:path path="shape">
                  <a:fillToRect l="50000" t="91316" r="50000" b="8683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43" name="Line"/>
              <p:cNvSpPr/>
              <p:nvPr/>
            </p:nvSpPr>
            <p:spPr>
              <a:xfrm flipV="1">
                <a:off x="4342" y="39892"/>
                <a:ext cx="246708" cy="287662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44" name="Line"/>
              <p:cNvSpPr/>
              <p:nvPr/>
            </p:nvSpPr>
            <p:spPr>
              <a:xfrm flipH="1" flipV="1">
                <a:off x="277168" y="47069"/>
                <a:ext cx="216577" cy="270941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45" name="Rectangle"/>
              <p:cNvSpPr/>
              <p:nvPr/>
            </p:nvSpPr>
            <p:spPr>
              <a:xfrm rot="21600000">
                <a:off x="208577" y="-1"/>
                <a:ext cx="108690" cy="100045"/>
              </a:xfrm>
              <a:prstGeom prst="rect">
                <a:avLst/>
              </a:prstGeom>
              <a:solidFill>
                <a:srgbClr val="A6BBB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46" name="Line"/>
              <p:cNvSpPr/>
              <p:nvPr/>
            </p:nvSpPr>
            <p:spPr>
              <a:xfrm flipV="1">
                <a:off x="222556" y="70873"/>
                <a:ext cx="49969" cy="327357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148" name="Oval"/>
            <p:cNvSpPr/>
            <p:nvPr/>
          </p:nvSpPr>
          <p:spPr>
            <a:xfrm>
              <a:off x="192910" y="670789"/>
              <a:ext cx="115218" cy="53469"/>
            </a:xfrm>
            <a:prstGeom prst="ellipse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150" name="≈10 km"/>
          <p:cNvSpPr txBox="1"/>
          <p:nvPr/>
        </p:nvSpPr>
        <p:spPr>
          <a:xfrm>
            <a:off x="7750211" y="3770641"/>
            <a:ext cx="871500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≈10 km</a:t>
            </a:r>
          </a:p>
        </p:txBody>
      </p:sp>
      <p:sp>
        <p:nvSpPr>
          <p:cNvPr id="151" name="Line"/>
          <p:cNvSpPr/>
          <p:nvPr/>
        </p:nvSpPr>
        <p:spPr>
          <a:xfrm flipV="1">
            <a:off x="8760377" y="2372430"/>
            <a:ext cx="1" cy="3283264"/>
          </a:xfrm>
          <a:prstGeom prst="line">
            <a:avLst/>
          </a:prstGeom>
          <a:ln w="25400">
            <a:solidFill>
              <a:srgbClr val="747676"/>
            </a:solidFill>
            <a:miter lim="400000"/>
            <a:headEnd type="stealth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52" name="Line"/>
          <p:cNvSpPr/>
          <p:nvPr/>
        </p:nvSpPr>
        <p:spPr>
          <a:xfrm flipH="1">
            <a:off x="4201672" y="6140767"/>
            <a:ext cx="2252178" cy="1"/>
          </a:xfrm>
          <a:prstGeom prst="line">
            <a:avLst/>
          </a:prstGeom>
          <a:ln w="25400">
            <a:solidFill>
              <a:srgbClr val="747676"/>
            </a:solidFill>
            <a:miter lim="400000"/>
            <a:headEnd type="stealth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53" name="200 m"/>
          <p:cNvSpPr txBox="1"/>
          <p:nvPr/>
        </p:nvSpPr>
        <p:spPr>
          <a:xfrm>
            <a:off x="4933864" y="6139496"/>
            <a:ext cx="743752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 m</a:t>
            </a:r>
          </a:p>
        </p:txBody>
      </p:sp>
      <p:pic>
        <p:nvPicPr>
          <p:cNvPr id="154" name="emcascade.pdf" descr="emcascad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581" y="1286192"/>
            <a:ext cx="3134321" cy="3170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Group"/>
          <p:cNvGrpSpPr/>
          <p:nvPr/>
        </p:nvGrpSpPr>
        <p:grpSpPr>
          <a:xfrm>
            <a:off x="3458611" y="1286192"/>
            <a:ext cx="2226778" cy="2226779"/>
            <a:chOff x="0" y="0"/>
            <a:chExt cx="2226777" cy="2226777"/>
          </a:xfrm>
        </p:grpSpPr>
        <p:sp>
          <p:nvSpPr>
            <p:cNvPr id="155" name="Circle"/>
            <p:cNvSpPr/>
            <p:nvPr/>
          </p:nvSpPr>
          <p:spPr>
            <a:xfrm>
              <a:off x="0" y="0"/>
              <a:ext cx="2226778" cy="2226778"/>
            </a:xfrm>
            <a:prstGeom prst="ellipse">
              <a:avLst/>
            </a:prstGeom>
            <a:solidFill>
              <a:srgbClr val="676868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159" name="Group"/>
            <p:cNvGrpSpPr/>
            <p:nvPr/>
          </p:nvGrpSpPr>
          <p:grpSpPr>
            <a:xfrm>
              <a:off x="1278494" y="595016"/>
              <a:ext cx="706952" cy="803602"/>
              <a:chOff x="0" y="0"/>
              <a:chExt cx="706950" cy="803600"/>
            </a:xfrm>
          </p:grpSpPr>
          <p:sp>
            <p:nvSpPr>
              <p:cNvPr id="156" name="Oval"/>
              <p:cNvSpPr/>
              <p:nvPr/>
            </p:nvSpPr>
            <p:spPr>
              <a:xfrm rot="2357520">
                <a:off x="256899" y="-38346"/>
                <a:ext cx="193153" cy="880293"/>
              </a:xfrm>
              <a:prstGeom prst="ellipse">
                <a:avLst/>
              </a:prstGeom>
              <a:solidFill>
                <a:srgbClr val="6FB1E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57" name="Oval"/>
              <p:cNvSpPr/>
              <p:nvPr/>
            </p:nvSpPr>
            <p:spPr>
              <a:xfrm rot="2357520">
                <a:off x="222692" y="179660"/>
                <a:ext cx="164628" cy="561742"/>
              </a:xfrm>
              <a:prstGeom prst="ellipse">
                <a:avLst/>
              </a:prstGeom>
              <a:solidFill>
                <a:srgbClr val="6EDD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58" name="Oval"/>
              <p:cNvSpPr/>
              <p:nvPr/>
            </p:nvSpPr>
            <p:spPr>
              <a:xfrm rot="2357520">
                <a:off x="250980" y="282054"/>
                <a:ext cx="108053" cy="356954"/>
              </a:xfrm>
              <a:prstGeom prst="ellipse">
                <a:avLst/>
              </a:prstGeom>
              <a:solidFill>
                <a:srgbClr val="C0E6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</p:grpSp>
      <p:sp>
        <p:nvSpPr>
          <p:cNvPr id="161" name="photon or e-"/>
          <p:cNvSpPr txBox="1"/>
          <p:nvPr/>
        </p:nvSpPr>
        <p:spPr>
          <a:xfrm>
            <a:off x="8205048" y="1053076"/>
            <a:ext cx="1110657" cy="59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photon or e-</a:t>
            </a:r>
          </a:p>
        </p:txBody>
      </p:sp>
      <p:sp>
        <p:nvSpPr>
          <p:cNvPr id="162" name="Shape 108"/>
          <p:cNvSpPr txBox="1"/>
          <p:nvPr/>
        </p:nvSpPr>
        <p:spPr>
          <a:xfrm>
            <a:off x="259624" y="4610415"/>
            <a:ext cx="3869036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100" b="1"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Gamma-rays produce air showers</a:t>
            </a:r>
          </a:p>
          <a:p>
            <a:pPr>
              <a:defRPr sz="2100"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glow in Cherenkov light</a:t>
            </a:r>
          </a:p>
          <a:p>
            <a:pPr>
              <a:defRPr sz="2100">
                <a:solidFill>
                  <a:schemeClr val="accent1">
                    <a:satOff val="-4409"/>
                    <a:lumOff val="-10509"/>
                  </a:schemeClr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detected by very sensitive optical telescopes</a:t>
            </a:r>
          </a:p>
        </p:txBody>
      </p:sp>
      <p:sp>
        <p:nvSpPr>
          <p:cNvPr id="163" name="Line"/>
          <p:cNvSpPr/>
          <p:nvPr/>
        </p:nvSpPr>
        <p:spPr>
          <a:xfrm flipH="1" flipV="1">
            <a:off x="3534767" y="2766913"/>
            <a:ext cx="1147614" cy="2432249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4" name="Line"/>
          <p:cNvSpPr/>
          <p:nvPr/>
        </p:nvSpPr>
        <p:spPr>
          <a:xfrm flipV="1">
            <a:off x="4730204" y="2390229"/>
            <a:ext cx="986037" cy="2838798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Oval"/>
          <p:cNvSpPr/>
          <p:nvPr/>
        </p:nvSpPr>
        <p:spPr>
          <a:xfrm>
            <a:off x="1693774" y="4712881"/>
            <a:ext cx="7912130" cy="1953804"/>
          </a:xfrm>
          <a:prstGeom prst="ellipse">
            <a:avLst/>
          </a:prstGeom>
          <a:solidFill>
            <a:srgbClr val="A58855">
              <a:alpha val="25172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pic>
        <p:nvPicPr>
          <p:cNvPr id="16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17635" flipH="1">
            <a:off x="5676729" y="156210"/>
            <a:ext cx="3324848" cy="3752069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96FF"/>
            </a:outerShdw>
          </a:effectLst>
        </p:spPr>
      </p:pic>
      <p:sp>
        <p:nvSpPr>
          <p:cNvPr id="170" name="Electromagnetic Show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noFill/>
            <a:miter lim="400000"/>
          </a:ln>
        </p:spPr>
        <p:txBody>
          <a:bodyPr lIns="35718" tIns="35718" rIns="35718" bIns="35718"/>
          <a:lstStyle/>
          <a:p>
            <a:r>
              <a:t>Electromagnetic Showers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4821" y="6692457"/>
            <a:ext cx="190086" cy="2811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t"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174" name="Group"/>
          <p:cNvGrpSpPr/>
          <p:nvPr/>
        </p:nvGrpSpPr>
        <p:grpSpPr>
          <a:xfrm>
            <a:off x="4128661" y="1652223"/>
            <a:ext cx="4353682" cy="5080993"/>
            <a:chOff x="0" y="0"/>
            <a:chExt cx="4353680" cy="5080991"/>
          </a:xfrm>
        </p:grpSpPr>
        <p:sp>
          <p:nvSpPr>
            <p:cNvPr id="172" name="Shape"/>
            <p:cNvSpPr/>
            <p:nvPr/>
          </p:nvSpPr>
          <p:spPr>
            <a:xfrm rot="2093494">
              <a:off x="1215266" y="113814"/>
              <a:ext cx="1923149" cy="4853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10723" y="0"/>
                  </a:moveTo>
                  <a:lnTo>
                    <a:pt x="21600" y="15793"/>
                  </a:lnTo>
                  <a:cubicBezTo>
                    <a:pt x="21362" y="16213"/>
                    <a:pt x="20982" y="16617"/>
                    <a:pt x="20470" y="16996"/>
                  </a:cubicBezTo>
                  <a:cubicBezTo>
                    <a:pt x="18696" y="18311"/>
                    <a:pt x="15565" y="19208"/>
                    <a:pt x="12433" y="20039"/>
                  </a:cubicBezTo>
                  <a:cubicBezTo>
                    <a:pt x="10131" y="20649"/>
                    <a:pt x="7760" y="21245"/>
                    <a:pt x="5060" y="21464"/>
                  </a:cubicBezTo>
                  <a:cubicBezTo>
                    <a:pt x="3391" y="21600"/>
                    <a:pt x="1661" y="21585"/>
                    <a:pt x="0" y="21417"/>
                  </a:cubicBezTo>
                  <a:lnTo>
                    <a:pt x="1072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D6FF">
                    <a:alpha val="76945"/>
                  </a:srgbClr>
                </a:gs>
                <a:gs pos="100000">
                  <a:srgbClr val="00FDFF">
                    <a:alpha val="0"/>
                  </a:srgbClr>
                </a:gs>
              </a:gsLst>
              <a:path path="shape">
                <a:fillToRect l="50455" t="10724" r="49544" b="89275"/>
              </a:path>
            </a:gra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73" name="Oval"/>
            <p:cNvSpPr/>
            <p:nvPr/>
          </p:nvSpPr>
          <p:spPr>
            <a:xfrm>
              <a:off x="51948" y="3599530"/>
              <a:ext cx="2259061" cy="724170"/>
            </a:xfrm>
            <a:prstGeom prst="ellipse">
              <a:avLst/>
            </a:prstGeom>
            <a:gradFill flip="none" rotWithShape="1">
              <a:gsLst>
                <a:gs pos="0">
                  <a:srgbClr val="76D6FF">
                    <a:alpha val="55610"/>
                  </a:srgbClr>
                </a:gs>
                <a:gs pos="69113">
                  <a:srgbClr val="0096FF">
                    <a:alpha val="55610"/>
                  </a:srgbClr>
                </a:gs>
                <a:gs pos="100000">
                  <a:srgbClr val="0096FF">
                    <a:alpha val="55610"/>
                  </a:srgbClr>
                </a:gs>
              </a:gsLst>
              <a:path path="shape">
                <a:fillToRect l="50000" t="49999" r="49999" b="50000"/>
              </a:path>
            </a:gradFill>
            <a:ln w="3175" cap="flat">
              <a:noFill/>
              <a:miter lim="400000"/>
            </a:ln>
            <a:effectLst>
              <a:outerShdw blurRad="101600" dir="5400000" rotWithShape="0">
                <a:srgbClr val="0096FF"/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184" name="Group"/>
          <p:cNvGrpSpPr/>
          <p:nvPr/>
        </p:nvGrpSpPr>
        <p:grpSpPr>
          <a:xfrm>
            <a:off x="4218524" y="4985775"/>
            <a:ext cx="706952" cy="724258"/>
            <a:chOff x="0" y="0"/>
            <a:chExt cx="706950" cy="724257"/>
          </a:xfrm>
        </p:grpSpPr>
        <p:sp>
          <p:nvSpPr>
            <p:cNvPr id="175" name="Rectangle"/>
            <p:cNvSpPr/>
            <p:nvPr/>
          </p:nvSpPr>
          <p:spPr>
            <a:xfrm>
              <a:off x="199532" y="554527"/>
              <a:ext cx="101974" cy="150247"/>
            </a:xfrm>
            <a:prstGeom prst="rect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>
              <a:reflection endPos="40000" dir="5400000" sy="-100000" algn="bl" rotWithShape="0"/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182" name="Group"/>
            <p:cNvGrpSpPr/>
            <p:nvPr/>
          </p:nvGrpSpPr>
          <p:grpSpPr>
            <a:xfrm rot="2143680">
              <a:off x="101810" y="98878"/>
              <a:ext cx="503331" cy="510925"/>
              <a:chOff x="0" y="0"/>
              <a:chExt cx="503330" cy="510923"/>
            </a:xfrm>
          </p:grpSpPr>
          <p:sp>
            <p:nvSpPr>
              <p:cNvPr id="176" name="Shape"/>
              <p:cNvSpPr/>
              <p:nvPr/>
            </p:nvSpPr>
            <p:spPr>
              <a:xfrm rot="21600000">
                <a:off x="1378" y="316963"/>
                <a:ext cx="501214" cy="19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15" extrusionOk="0">
                    <a:moveTo>
                      <a:pt x="0" y="309"/>
                    </a:moveTo>
                    <a:cubicBezTo>
                      <a:pt x="3245" y="4795"/>
                      <a:pt x="6987" y="7149"/>
                      <a:pt x="10800" y="7103"/>
                    </a:cubicBezTo>
                    <a:cubicBezTo>
                      <a:pt x="14627" y="7056"/>
                      <a:pt x="18370" y="4594"/>
                      <a:pt x="21600" y="0"/>
                    </a:cubicBezTo>
                    <a:cubicBezTo>
                      <a:pt x="20718" y="8520"/>
                      <a:pt x="17843" y="15300"/>
                      <a:pt x="14089" y="17716"/>
                    </a:cubicBezTo>
                    <a:cubicBezTo>
                      <a:pt x="8053" y="21600"/>
                      <a:pt x="1751" y="13814"/>
                      <a:pt x="0" y="309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flat">
                <a:solidFill>
                  <a:srgbClr val="A9A9A9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77" name="Shape"/>
              <p:cNvSpPr/>
              <p:nvPr/>
            </p:nvSpPr>
            <p:spPr>
              <a:xfrm rot="21600000">
                <a:off x="-1" y="272321"/>
                <a:ext cx="503332" cy="119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28" extrusionOk="0">
                    <a:moveTo>
                      <a:pt x="0" y="8646"/>
                    </a:moveTo>
                    <a:cubicBezTo>
                      <a:pt x="3252" y="16868"/>
                      <a:pt x="6990" y="21189"/>
                      <a:pt x="10800" y="21127"/>
                    </a:cubicBezTo>
                    <a:cubicBezTo>
                      <a:pt x="14619" y="21064"/>
                      <a:pt x="18359" y="16600"/>
                      <a:pt x="21600" y="8233"/>
                    </a:cubicBezTo>
                    <a:cubicBezTo>
                      <a:pt x="19361" y="4880"/>
                      <a:pt x="17055" y="2542"/>
                      <a:pt x="14721" y="1222"/>
                    </a:cubicBezTo>
                    <a:cubicBezTo>
                      <a:pt x="12379" y="-102"/>
                      <a:pt x="10000" y="-411"/>
                      <a:pt x="7631" y="594"/>
                    </a:cubicBezTo>
                    <a:cubicBezTo>
                      <a:pt x="5005" y="1708"/>
                      <a:pt x="2434" y="4422"/>
                      <a:pt x="0" y="86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919191"/>
                  </a:gs>
                </a:gsLst>
                <a:path path="shape">
                  <a:fillToRect l="50000" t="91316" r="50000" b="8683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78" name="Line"/>
              <p:cNvSpPr/>
              <p:nvPr/>
            </p:nvSpPr>
            <p:spPr>
              <a:xfrm flipV="1">
                <a:off x="4342" y="39892"/>
                <a:ext cx="246708" cy="287662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79" name="Line"/>
              <p:cNvSpPr/>
              <p:nvPr/>
            </p:nvSpPr>
            <p:spPr>
              <a:xfrm flipH="1" flipV="1">
                <a:off x="277168" y="47069"/>
                <a:ext cx="216577" cy="270941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80" name="Rectangle"/>
              <p:cNvSpPr/>
              <p:nvPr/>
            </p:nvSpPr>
            <p:spPr>
              <a:xfrm rot="21600000">
                <a:off x="208577" y="-1"/>
                <a:ext cx="108690" cy="100045"/>
              </a:xfrm>
              <a:prstGeom prst="rect">
                <a:avLst/>
              </a:prstGeom>
              <a:solidFill>
                <a:srgbClr val="A6BBB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181" name="Line"/>
              <p:cNvSpPr/>
              <p:nvPr/>
            </p:nvSpPr>
            <p:spPr>
              <a:xfrm flipV="1">
                <a:off x="222556" y="70873"/>
                <a:ext cx="49969" cy="327357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183" name="Oval"/>
            <p:cNvSpPr/>
            <p:nvPr/>
          </p:nvSpPr>
          <p:spPr>
            <a:xfrm>
              <a:off x="192910" y="670789"/>
              <a:ext cx="115218" cy="53469"/>
            </a:xfrm>
            <a:prstGeom prst="ellipse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185" name="≈10 km"/>
          <p:cNvSpPr txBox="1"/>
          <p:nvPr/>
        </p:nvSpPr>
        <p:spPr>
          <a:xfrm>
            <a:off x="7750211" y="3770641"/>
            <a:ext cx="871500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≈10 km</a:t>
            </a:r>
          </a:p>
        </p:txBody>
      </p:sp>
      <p:sp>
        <p:nvSpPr>
          <p:cNvPr id="186" name="Line"/>
          <p:cNvSpPr/>
          <p:nvPr/>
        </p:nvSpPr>
        <p:spPr>
          <a:xfrm flipV="1">
            <a:off x="8760377" y="2372430"/>
            <a:ext cx="1" cy="3283264"/>
          </a:xfrm>
          <a:prstGeom prst="line">
            <a:avLst/>
          </a:prstGeom>
          <a:ln w="25400">
            <a:solidFill>
              <a:srgbClr val="747676"/>
            </a:solidFill>
            <a:miter lim="400000"/>
            <a:headEnd type="stealth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87" name="Line"/>
          <p:cNvSpPr/>
          <p:nvPr/>
        </p:nvSpPr>
        <p:spPr>
          <a:xfrm flipH="1">
            <a:off x="4201672" y="6140767"/>
            <a:ext cx="2252178" cy="1"/>
          </a:xfrm>
          <a:prstGeom prst="line">
            <a:avLst/>
          </a:prstGeom>
          <a:ln w="25400">
            <a:solidFill>
              <a:srgbClr val="747676"/>
            </a:solidFill>
            <a:miter lim="400000"/>
            <a:headEnd type="stealth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188" name="200 m"/>
          <p:cNvSpPr txBox="1"/>
          <p:nvPr/>
        </p:nvSpPr>
        <p:spPr>
          <a:xfrm>
            <a:off x="4933864" y="6139496"/>
            <a:ext cx="743752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 m</a:t>
            </a:r>
          </a:p>
        </p:txBody>
      </p:sp>
      <p:pic>
        <p:nvPicPr>
          <p:cNvPr id="189" name="emcascade.pdf" descr="emcascad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581" y="1286192"/>
            <a:ext cx="3134321" cy="317004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Circle"/>
          <p:cNvSpPr/>
          <p:nvPr/>
        </p:nvSpPr>
        <p:spPr>
          <a:xfrm>
            <a:off x="3458611" y="1286192"/>
            <a:ext cx="2226778" cy="2226779"/>
          </a:xfrm>
          <a:prstGeom prst="ellipse">
            <a:avLst/>
          </a:prstGeom>
          <a:solidFill>
            <a:srgbClr val="676868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194" name="Group"/>
          <p:cNvGrpSpPr/>
          <p:nvPr/>
        </p:nvGrpSpPr>
        <p:grpSpPr>
          <a:xfrm>
            <a:off x="4737106" y="1881209"/>
            <a:ext cx="706951" cy="803601"/>
            <a:chOff x="0" y="0"/>
            <a:chExt cx="706950" cy="803600"/>
          </a:xfrm>
        </p:grpSpPr>
        <p:sp>
          <p:nvSpPr>
            <p:cNvPr id="191" name="Oval"/>
            <p:cNvSpPr/>
            <p:nvPr/>
          </p:nvSpPr>
          <p:spPr>
            <a:xfrm rot="2357520">
              <a:off x="256899" y="-38346"/>
              <a:ext cx="193153" cy="880293"/>
            </a:xfrm>
            <a:prstGeom prst="ellipse">
              <a:avLst/>
            </a:prstGeom>
            <a:solidFill>
              <a:srgbClr val="6FB1EC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92" name="Oval"/>
            <p:cNvSpPr/>
            <p:nvPr/>
          </p:nvSpPr>
          <p:spPr>
            <a:xfrm rot="2357520">
              <a:off x="222692" y="179660"/>
              <a:ext cx="164628" cy="561742"/>
            </a:xfrm>
            <a:prstGeom prst="ellipse">
              <a:avLst/>
            </a:prstGeom>
            <a:solidFill>
              <a:srgbClr val="6EDDFF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193" name="Oval"/>
            <p:cNvSpPr/>
            <p:nvPr/>
          </p:nvSpPr>
          <p:spPr>
            <a:xfrm rot="2357520">
              <a:off x="250980" y="282054"/>
              <a:ext cx="108053" cy="356954"/>
            </a:xfrm>
            <a:prstGeom prst="ellipse">
              <a:avLst/>
            </a:prstGeom>
            <a:solidFill>
              <a:srgbClr val="C0E6FF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3711030" y="2022120"/>
            <a:ext cx="2442559" cy="3899476"/>
            <a:chOff x="0" y="0"/>
            <a:chExt cx="2442557" cy="3899475"/>
          </a:xfrm>
        </p:grpSpPr>
        <p:grpSp>
          <p:nvGrpSpPr>
            <p:cNvPr id="204" name="Group"/>
            <p:cNvGrpSpPr/>
            <p:nvPr/>
          </p:nvGrpSpPr>
          <p:grpSpPr>
            <a:xfrm>
              <a:off x="1397076" y="3175217"/>
              <a:ext cx="706951" cy="724259"/>
              <a:chOff x="0" y="0"/>
              <a:chExt cx="706950" cy="724257"/>
            </a:xfrm>
          </p:grpSpPr>
          <p:sp>
            <p:nvSpPr>
              <p:cNvPr id="195" name="Rectangle"/>
              <p:cNvSpPr/>
              <p:nvPr/>
            </p:nvSpPr>
            <p:spPr>
              <a:xfrm>
                <a:off x="199532" y="554527"/>
                <a:ext cx="101974" cy="150247"/>
              </a:xfrm>
              <a:prstGeom prst="rect">
                <a:avLst/>
              </a:prstGeom>
              <a:solidFill>
                <a:srgbClr val="929292"/>
              </a:solidFill>
              <a:ln w="3175" cap="flat">
                <a:noFill/>
                <a:miter lim="400000"/>
              </a:ln>
              <a:effectLst>
                <a:reflection endPos="40000" dir="5400000" sy="-100000" algn="bl" rotWithShape="0"/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grpSp>
            <p:nvGrpSpPr>
              <p:cNvPr id="202" name="Group"/>
              <p:cNvGrpSpPr/>
              <p:nvPr/>
            </p:nvGrpSpPr>
            <p:grpSpPr>
              <a:xfrm rot="2143680">
                <a:off x="101810" y="98878"/>
                <a:ext cx="503331" cy="510925"/>
                <a:chOff x="0" y="0"/>
                <a:chExt cx="503330" cy="510923"/>
              </a:xfrm>
            </p:grpSpPr>
            <p:sp>
              <p:nvSpPr>
                <p:cNvPr id="196" name="Shape"/>
                <p:cNvSpPr/>
                <p:nvPr/>
              </p:nvSpPr>
              <p:spPr>
                <a:xfrm rot="21600000">
                  <a:off x="1378" y="316963"/>
                  <a:ext cx="501214" cy="19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715" extrusionOk="0">
                      <a:moveTo>
                        <a:pt x="0" y="309"/>
                      </a:moveTo>
                      <a:cubicBezTo>
                        <a:pt x="3245" y="4795"/>
                        <a:pt x="6987" y="7149"/>
                        <a:pt x="10800" y="7103"/>
                      </a:cubicBezTo>
                      <a:cubicBezTo>
                        <a:pt x="14627" y="7056"/>
                        <a:pt x="18370" y="4594"/>
                        <a:pt x="21600" y="0"/>
                      </a:cubicBezTo>
                      <a:cubicBezTo>
                        <a:pt x="20718" y="8520"/>
                        <a:pt x="17843" y="15300"/>
                        <a:pt x="14089" y="17716"/>
                      </a:cubicBezTo>
                      <a:cubicBezTo>
                        <a:pt x="8053" y="21600"/>
                        <a:pt x="1751" y="13814"/>
                        <a:pt x="0" y="309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12700" cap="flat">
                  <a:solidFill>
                    <a:srgbClr val="A9A9A9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197" name="Shape"/>
                <p:cNvSpPr/>
                <p:nvPr/>
              </p:nvSpPr>
              <p:spPr>
                <a:xfrm rot="21600000">
                  <a:off x="-1" y="272321"/>
                  <a:ext cx="503332" cy="119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28" extrusionOk="0">
                      <a:moveTo>
                        <a:pt x="0" y="8646"/>
                      </a:moveTo>
                      <a:cubicBezTo>
                        <a:pt x="3252" y="16868"/>
                        <a:pt x="6990" y="21189"/>
                        <a:pt x="10800" y="21127"/>
                      </a:cubicBezTo>
                      <a:cubicBezTo>
                        <a:pt x="14619" y="21064"/>
                        <a:pt x="18359" y="16600"/>
                        <a:pt x="21600" y="8233"/>
                      </a:cubicBezTo>
                      <a:cubicBezTo>
                        <a:pt x="19361" y="4880"/>
                        <a:pt x="17055" y="2542"/>
                        <a:pt x="14721" y="1222"/>
                      </a:cubicBezTo>
                      <a:cubicBezTo>
                        <a:pt x="12379" y="-102"/>
                        <a:pt x="10000" y="-411"/>
                        <a:pt x="7631" y="594"/>
                      </a:cubicBezTo>
                      <a:cubicBezTo>
                        <a:pt x="5005" y="1708"/>
                        <a:pt x="2434" y="4422"/>
                        <a:pt x="0" y="86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919191"/>
                    </a:gs>
                  </a:gsLst>
                  <a:path path="shape">
                    <a:fillToRect l="50000" t="91316" r="50000" b="8683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198" name="Line"/>
                <p:cNvSpPr/>
                <p:nvPr/>
              </p:nvSpPr>
              <p:spPr>
                <a:xfrm flipV="1">
                  <a:off x="4342" y="39892"/>
                  <a:ext cx="246708" cy="287662"/>
                </a:xfrm>
                <a:prstGeom prst="line">
                  <a:avLst/>
                </a:prstGeom>
                <a:noFill/>
                <a:ln w="2540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199" name="Line"/>
                <p:cNvSpPr/>
                <p:nvPr/>
              </p:nvSpPr>
              <p:spPr>
                <a:xfrm flipH="1" flipV="1">
                  <a:off x="277168" y="47069"/>
                  <a:ext cx="216577" cy="270941"/>
                </a:xfrm>
                <a:prstGeom prst="line">
                  <a:avLst/>
                </a:prstGeom>
                <a:noFill/>
                <a:ln w="2540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00" name="Rectangle"/>
                <p:cNvSpPr/>
                <p:nvPr/>
              </p:nvSpPr>
              <p:spPr>
                <a:xfrm rot="21600000">
                  <a:off x="208577" y="-1"/>
                  <a:ext cx="108690" cy="100045"/>
                </a:xfrm>
                <a:prstGeom prst="rect">
                  <a:avLst/>
                </a:prstGeom>
                <a:solidFill>
                  <a:srgbClr val="A6BBB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FFFFFF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01" name="Line"/>
                <p:cNvSpPr/>
                <p:nvPr/>
              </p:nvSpPr>
              <p:spPr>
                <a:xfrm flipV="1">
                  <a:off x="222556" y="70873"/>
                  <a:ext cx="49969" cy="327357"/>
                </a:xfrm>
                <a:prstGeom prst="line">
                  <a:avLst/>
                </a:prstGeom>
                <a:noFill/>
                <a:ln w="2540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</p:grpSp>
          <p:sp>
            <p:nvSpPr>
              <p:cNvPr id="203" name="Oval"/>
              <p:cNvSpPr/>
              <p:nvPr/>
            </p:nvSpPr>
            <p:spPr>
              <a:xfrm>
                <a:off x="192910" y="670789"/>
                <a:ext cx="115218" cy="53469"/>
              </a:xfrm>
              <a:prstGeom prst="ellipse">
                <a:avLst/>
              </a:prstGeom>
              <a:solidFill>
                <a:srgbClr val="929292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grpSp>
          <p:nvGrpSpPr>
            <p:cNvPr id="214" name="Group"/>
            <p:cNvGrpSpPr/>
            <p:nvPr/>
          </p:nvGrpSpPr>
          <p:grpSpPr>
            <a:xfrm>
              <a:off x="1735607" y="2748258"/>
              <a:ext cx="706951" cy="724259"/>
              <a:chOff x="0" y="0"/>
              <a:chExt cx="706950" cy="724257"/>
            </a:xfrm>
          </p:grpSpPr>
          <p:sp>
            <p:nvSpPr>
              <p:cNvPr id="205" name="Rectangle"/>
              <p:cNvSpPr/>
              <p:nvPr/>
            </p:nvSpPr>
            <p:spPr>
              <a:xfrm>
                <a:off x="199532" y="554527"/>
                <a:ext cx="101974" cy="150247"/>
              </a:xfrm>
              <a:prstGeom prst="rect">
                <a:avLst/>
              </a:prstGeom>
              <a:solidFill>
                <a:srgbClr val="929292"/>
              </a:solidFill>
              <a:ln w="3175" cap="flat">
                <a:noFill/>
                <a:miter lim="400000"/>
              </a:ln>
              <a:effectLst>
                <a:reflection endPos="40000" dir="5400000" sy="-100000" algn="bl" rotWithShape="0"/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grpSp>
            <p:nvGrpSpPr>
              <p:cNvPr id="212" name="Group"/>
              <p:cNvGrpSpPr/>
              <p:nvPr/>
            </p:nvGrpSpPr>
            <p:grpSpPr>
              <a:xfrm rot="2143680">
                <a:off x="101810" y="98878"/>
                <a:ext cx="503331" cy="510925"/>
                <a:chOff x="0" y="0"/>
                <a:chExt cx="503330" cy="510923"/>
              </a:xfrm>
            </p:grpSpPr>
            <p:sp>
              <p:nvSpPr>
                <p:cNvPr id="206" name="Shape"/>
                <p:cNvSpPr/>
                <p:nvPr/>
              </p:nvSpPr>
              <p:spPr>
                <a:xfrm rot="21600000">
                  <a:off x="1378" y="316963"/>
                  <a:ext cx="501214" cy="19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715" extrusionOk="0">
                      <a:moveTo>
                        <a:pt x="0" y="309"/>
                      </a:moveTo>
                      <a:cubicBezTo>
                        <a:pt x="3245" y="4795"/>
                        <a:pt x="6987" y="7149"/>
                        <a:pt x="10800" y="7103"/>
                      </a:cubicBezTo>
                      <a:cubicBezTo>
                        <a:pt x="14627" y="7056"/>
                        <a:pt x="18370" y="4594"/>
                        <a:pt x="21600" y="0"/>
                      </a:cubicBezTo>
                      <a:cubicBezTo>
                        <a:pt x="20718" y="8520"/>
                        <a:pt x="17843" y="15300"/>
                        <a:pt x="14089" y="17716"/>
                      </a:cubicBezTo>
                      <a:cubicBezTo>
                        <a:pt x="8053" y="21600"/>
                        <a:pt x="1751" y="13814"/>
                        <a:pt x="0" y="309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12700" cap="flat">
                  <a:solidFill>
                    <a:srgbClr val="A9A9A9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07" name="Shape"/>
                <p:cNvSpPr/>
                <p:nvPr/>
              </p:nvSpPr>
              <p:spPr>
                <a:xfrm rot="21600000">
                  <a:off x="-1" y="272321"/>
                  <a:ext cx="503332" cy="119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28" extrusionOk="0">
                      <a:moveTo>
                        <a:pt x="0" y="8646"/>
                      </a:moveTo>
                      <a:cubicBezTo>
                        <a:pt x="3252" y="16868"/>
                        <a:pt x="6990" y="21189"/>
                        <a:pt x="10800" y="21127"/>
                      </a:cubicBezTo>
                      <a:cubicBezTo>
                        <a:pt x="14619" y="21064"/>
                        <a:pt x="18359" y="16600"/>
                        <a:pt x="21600" y="8233"/>
                      </a:cubicBezTo>
                      <a:cubicBezTo>
                        <a:pt x="19361" y="4880"/>
                        <a:pt x="17055" y="2542"/>
                        <a:pt x="14721" y="1222"/>
                      </a:cubicBezTo>
                      <a:cubicBezTo>
                        <a:pt x="12379" y="-102"/>
                        <a:pt x="10000" y="-411"/>
                        <a:pt x="7631" y="594"/>
                      </a:cubicBezTo>
                      <a:cubicBezTo>
                        <a:pt x="5005" y="1708"/>
                        <a:pt x="2434" y="4422"/>
                        <a:pt x="0" y="86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/>
                    </a:gs>
                    <a:gs pos="100000">
                      <a:srgbClr val="919191"/>
                    </a:gs>
                  </a:gsLst>
                  <a:path path="shape">
                    <a:fillToRect l="50000" t="91316" r="50000" b="8683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08" name="Line"/>
                <p:cNvSpPr/>
                <p:nvPr/>
              </p:nvSpPr>
              <p:spPr>
                <a:xfrm flipV="1">
                  <a:off x="4342" y="39892"/>
                  <a:ext cx="246708" cy="287662"/>
                </a:xfrm>
                <a:prstGeom prst="line">
                  <a:avLst/>
                </a:prstGeom>
                <a:noFill/>
                <a:ln w="2540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09" name="Line"/>
                <p:cNvSpPr/>
                <p:nvPr/>
              </p:nvSpPr>
              <p:spPr>
                <a:xfrm flipH="1" flipV="1">
                  <a:off x="277168" y="47069"/>
                  <a:ext cx="216577" cy="270941"/>
                </a:xfrm>
                <a:prstGeom prst="line">
                  <a:avLst/>
                </a:prstGeom>
                <a:noFill/>
                <a:ln w="2540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10" name="Rectangle"/>
                <p:cNvSpPr/>
                <p:nvPr/>
              </p:nvSpPr>
              <p:spPr>
                <a:xfrm rot="21600000">
                  <a:off x="208577" y="-1"/>
                  <a:ext cx="108690" cy="100045"/>
                </a:xfrm>
                <a:prstGeom prst="rect">
                  <a:avLst/>
                </a:prstGeom>
                <a:solidFill>
                  <a:srgbClr val="A6BBBB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FFFFFF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11" name="Line"/>
                <p:cNvSpPr/>
                <p:nvPr/>
              </p:nvSpPr>
              <p:spPr>
                <a:xfrm flipV="1">
                  <a:off x="222556" y="70873"/>
                  <a:ext cx="49969" cy="327357"/>
                </a:xfrm>
                <a:prstGeom prst="line">
                  <a:avLst/>
                </a:prstGeom>
                <a:noFill/>
                <a:ln w="2540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5C5C5C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</p:grpSp>
          <p:sp>
            <p:nvSpPr>
              <p:cNvPr id="213" name="Oval"/>
              <p:cNvSpPr/>
              <p:nvPr/>
            </p:nvSpPr>
            <p:spPr>
              <a:xfrm>
                <a:off x="192910" y="670789"/>
                <a:ext cx="115218" cy="53469"/>
              </a:xfrm>
              <a:prstGeom prst="ellipse">
                <a:avLst/>
              </a:prstGeom>
              <a:solidFill>
                <a:srgbClr val="929292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grpSp>
          <p:nvGrpSpPr>
            <p:cNvPr id="218" name="Group"/>
            <p:cNvGrpSpPr/>
            <p:nvPr/>
          </p:nvGrpSpPr>
          <p:grpSpPr>
            <a:xfrm rot="16200000">
              <a:off x="35667" y="-35668"/>
              <a:ext cx="521779" cy="593114"/>
              <a:chOff x="0" y="0"/>
              <a:chExt cx="521778" cy="593113"/>
            </a:xfrm>
          </p:grpSpPr>
          <p:sp>
            <p:nvSpPr>
              <p:cNvPr id="215" name="Oval"/>
              <p:cNvSpPr/>
              <p:nvPr/>
            </p:nvSpPr>
            <p:spPr>
              <a:xfrm rot="2357520">
                <a:off x="189609" y="-28302"/>
                <a:ext cx="142561" cy="649717"/>
              </a:xfrm>
              <a:prstGeom prst="ellipse">
                <a:avLst/>
              </a:prstGeom>
              <a:solidFill>
                <a:srgbClr val="6FB1E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16" name="Oval"/>
              <p:cNvSpPr/>
              <p:nvPr/>
            </p:nvSpPr>
            <p:spPr>
              <a:xfrm rot="2357520">
                <a:off x="164362" y="132602"/>
                <a:ext cx="121507" cy="414604"/>
              </a:xfrm>
              <a:prstGeom prst="ellipse">
                <a:avLst/>
              </a:prstGeom>
              <a:solidFill>
                <a:srgbClr val="6EDD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17" name="Oval"/>
              <p:cNvSpPr/>
              <p:nvPr/>
            </p:nvSpPr>
            <p:spPr>
              <a:xfrm rot="2357520">
                <a:off x="185241" y="208175"/>
                <a:ext cx="79750" cy="263457"/>
              </a:xfrm>
              <a:prstGeom prst="ellipse">
                <a:avLst/>
              </a:prstGeom>
              <a:solidFill>
                <a:srgbClr val="C0E6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grpSp>
          <p:nvGrpSpPr>
            <p:cNvPr id="222" name="Group"/>
            <p:cNvGrpSpPr/>
            <p:nvPr/>
          </p:nvGrpSpPr>
          <p:grpSpPr>
            <a:xfrm rot="8100000">
              <a:off x="714744" y="909490"/>
              <a:ext cx="521779" cy="593114"/>
              <a:chOff x="0" y="0"/>
              <a:chExt cx="521778" cy="593113"/>
            </a:xfrm>
          </p:grpSpPr>
          <p:sp>
            <p:nvSpPr>
              <p:cNvPr id="219" name="Oval"/>
              <p:cNvSpPr/>
              <p:nvPr/>
            </p:nvSpPr>
            <p:spPr>
              <a:xfrm rot="2357520">
                <a:off x="189609" y="-28302"/>
                <a:ext cx="142561" cy="649717"/>
              </a:xfrm>
              <a:prstGeom prst="ellipse">
                <a:avLst/>
              </a:prstGeom>
              <a:solidFill>
                <a:srgbClr val="6FB1E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20" name="Oval"/>
              <p:cNvSpPr/>
              <p:nvPr/>
            </p:nvSpPr>
            <p:spPr>
              <a:xfrm rot="2357520">
                <a:off x="164362" y="132602"/>
                <a:ext cx="121507" cy="414604"/>
              </a:xfrm>
              <a:prstGeom prst="ellipse">
                <a:avLst/>
              </a:prstGeom>
              <a:solidFill>
                <a:srgbClr val="6EDD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21" name="Oval"/>
              <p:cNvSpPr/>
              <p:nvPr/>
            </p:nvSpPr>
            <p:spPr>
              <a:xfrm rot="2357520">
                <a:off x="185241" y="208175"/>
                <a:ext cx="79750" cy="263457"/>
              </a:xfrm>
              <a:prstGeom prst="ellipse">
                <a:avLst/>
              </a:prstGeom>
              <a:solidFill>
                <a:srgbClr val="C0E6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</p:grpSp>
      <p:grpSp>
        <p:nvGrpSpPr>
          <p:cNvPr id="228" name="Group"/>
          <p:cNvGrpSpPr/>
          <p:nvPr/>
        </p:nvGrpSpPr>
        <p:grpSpPr>
          <a:xfrm>
            <a:off x="3460765" y="1569292"/>
            <a:ext cx="2256182" cy="2074896"/>
            <a:chOff x="0" y="0"/>
            <a:chExt cx="2256181" cy="2074895"/>
          </a:xfrm>
        </p:grpSpPr>
        <p:sp>
          <p:nvSpPr>
            <p:cNvPr id="224" name="Line"/>
            <p:cNvSpPr/>
            <p:nvPr/>
          </p:nvSpPr>
          <p:spPr>
            <a:xfrm flipH="1" flipV="1">
              <a:off x="-1" y="297647"/>
              <a:ext cx="1634933" cy="1223283"/>
            </a:xfrm>
            <a:prstGeom prst="line">
              <a:avLst/>
            </a:prstGeom>
            <a:noFill/>
            <a:ln w="38100" cap="flat">
              <a:solidFill>
                <a:srgbClr val="EBEBEB">
                  <a:alpha val="70088"/>
                </a:srgbClr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25" name="Line"/>
            <p:cNvSpPr/>
            <p:nvPr/>
          </p:nvSpPr>
          <p:spPr>
            <a:xfrm flipV="1">
              <a:off x="811281" y="0"/>
              <a:ext cx="1444900" cy="1616652"/>
            </a:xfrm>
            <a:prstGeom prst="line">
              <a:avLst/>
            </a:prstGeom>
            <a:noFill/>
            <a:ln w="38100" cap="flat">
              <a:solidFill>
                <a:srgbClr val="EBEBEB">
                  <a:alpha val="70088"/>
                </a:srgbClr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26" name="Line"/>
            <p:cNvSpPr/>
            <p:nvPr/>
          </p:nvSpPr>
          <p:spPr>
            <a:xfrm flipH="1" flipV="1">
              <a:off x="1141544" y="52641"/>
              <a:ext cx="98787" cy="2022255"/>
            </a:xfrm>
            <a:prstGeom prst="line">
              <a:avLst/>
            </a:prstGeom>
            <a:noFill/>
            <a:ln w="38100" cap="flat">
              <a:solidFill>
                <a:srgbClr val="EBEBEB">
                  <a:alpha val="70088"/>
                </a:srgbClr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5C5C5C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27" name="Circle"/>
            <p:cNvSpPr/>
            <p:nvPr/>
          </p:nvSpPr>
          <p:spPr>
            <a:xfrm>
              <a:off x="1120164" y="1127473"/>
              <a:ext cx="150020" cy="150020"/>
            </a:xfrm>
            <a:prstGeom prst="ellipse">
              <a:avLst/>
            </a:prstGeom>
            <a:solidFill>
              <a:srgbClr val="FFFC79">
                <a:alpha val="51518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229" name="ra,dec"/>
          <p:cNvSpPr txBox="1"/>
          <p:nvPr/>
        </p:nvSpPr>
        <p:spPr>
          <a:xfrm>
            <a:off x="4805720" y="2645784"/>
            <a:ext cx="695016" cy="29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sz="1600" b="1" i="1" spc="16">
                <a:solidFill>
                  <a:srgbClr val="D6D6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ra,dec</a:t>
            </a:r>
          </a:p>
        </p:txBody>
      </p:sp>
      <p:sp>
        <p:nvSpPr>
          <p:cNvPr id="230" name="photon or e-"/>
          <p:cNvSpPr txBox="1"/>
          <p:nvPr/>
        </p:nvSpPr>
        <p:spPr>
          <a:xfrm>
            <a:off x="8205048" y="1053076"/>
            <a:ext cx="1110657" cy="59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photon or e-</a:t>
            </a:r>
          </a:p>
        </p:txBody>
      </p:sp>
      <p:sp>
        <p:nvSpPr>
          <p:cNvPr id="231" name="Line"/>
          <p:cNvSpPr/>
          <p:nvPr/>
        </p:nvSpPr>
        <p:spPr>
          <a:xfrm flipH="1" flipV="1">
            <a:off x="3534767" y="2766913"/>
            <a:ext cx="1147614" cy="2432249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2" name="Line"/>
          <p:cNvSpPr/>
          <p:nvPr/>
        </p:nvSpPr>
        <p:spPr>
          <a:xfrm flipV="1">
            <a:off x="4730204" y="2390229"/>
            <a:ext cx="986037" cy="2838798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3" name="Line"/>
          <p:cNvSpPr/>
          <p:nvPr/>
        </p:nvSpPr>
        <p:spPr>
          <a:xfrm flipH="1" flipV="1">
            <a:off x="3547615" y="2853035"/>
            <a:ext cx="2024262" cy="251142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5641728" y="2464444"/>
            <a:ext cx="50055" cy="291904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5" name="Line"/>
          <p:cNvSpPr/>
          <p:nvPr/>
        </p:nvSpPr>
        <p:spPr>
          <a:xfrm flipH="1" flipV="1">
            <a:off x="3624262" y="2923728"/>
            <a:ext cx="2257972" cy="2078435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6" name="Line"/>
          <p:cNvSpPr/>
          <p:nvPr/>
        </p:nvSpPr>
        <p:spPr>
          <a:xfrm flipH="1" flipV="1">
            <a:off x="5672583" y="2453431"/>
            <a:ext cx="272260" cy="248724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  <p:bldP spid="228" grpId="2" animBg="1" advAuto="0"/>
      <p:bldP spid="229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Oval"/>
          <p:cNvSpPr/>
          <p:nvPr/>
        </p:nvSpPr>
        <p:spPr>
          <a:xfrm>
            <a:off x="1693774" y="4712881"/>
            <a:ext cx="7912130" cy="1953804"/>
          </a:xfrm>
          <a:prstGeom prst="ellipse">
            <a:avLst/>
          </a:prstGeom>
          <a:solidFill>
            <a:srgbClr val="A58855">
              <a:alpha val="25172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242" name="Group"/>
          <p:cNvGrpSpPr/>
          <p:nvPr/>
        </p:nvGrpSpPr>
        <p:grpSpPr>
          <a:xfrm>
            <a:off x="3947478" y="5100013"/>
            <a:ext cx="2501857" cy="839050"/>
            <a:chOff x="0" y="0"/>
            <a:chExt cx="2501855" cy="839049"/>
          </a:xfrm>
        </p:grpSpPr>
        <p:sp>
          <p:nvSpPr>
            <p:cNvPr id="239" name="Oval"/>
            <p:cNvSpPr/>
            <p:nvPr/>
          </p:nvSpPr>
          <p:spPr>
            <a:xfrm>
              <a:off x="0" y="0"/>
              <a:ext cx="1546605" cy="495783"/>
            </a:xfrm>
            <a:prstGeom prst="ellipse">
              <a:avLst/>
            </a:prstGeom>
            <a:gradFill flip="none" rotWithShape="1">
              <a:gsLst>
                <a:gs pos="0">
                  <a:srgbClr val="76D6FF">
                    <a:alpha val="55610"/>
                  </a:srgbClr>
                </a:gs>
                <a:gs pos="69113">
                  <a:srgbClr val="0096FF">
                    <a:alpha val="55610"/>
                  </a:srgbClr>
                </a:gs>
                <a:gs pos="100000">
                  <a:srgbClr val="0096FF">
                    <a:alpha val="55610"/>
                  </a:srgbClr>
                </a:gs>
              </a:gsLst>
              <a:path path="shape">
                <a:fillToRect l="50000" t="49999" r="49999" b="50000"/>
              </a:path>
            </a:gradFill>
            <a:ln w="3175" cap="flat">
              <a:noFill/>
              <a:miter lim="400000"/>
            </a:ln>
            <a:effectLst>
              <a:outerShdw blurRad="101600" dir="5400000" rotWithShape="0">
                <a:srgbClr val="0096FF"/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40" name="Oval"/>
            <p:cNvSpPr/>
            <p:nvPr/>
          </p:nvSpPr>
          <p:spPr>
            <a:xfrm>
              <a:off x="447265" y="183927"/>
              <a:ext cx="1665238" cy="655123"/>
            </a:xfrm>
            <a:prstGeom prst="ellipse">
              <a:avLst/>
            </a:prstGeom>
            <a:gradFill flip="none" rotWithShape="1">
              <a:gsLst>
                <a:gs pos="0">
                  <a:srgbClr val="76D6FF">
                    <a:alpha val="55610"/>
                  </a:srgbClr>
                </a:gs>
                <a:gs pos="69113">
                  <a:srgbClr val="0096FF">
                    <a:alpha val="55610"/>
                  </a:srgbClr>
                </a:gs>
                <a:gs pos="100000">
                  <a:srgbClr val="0096FF">
                    <a:alpha val="55610"/>
                  </a:srgbClr>
                </a:gs>
              </a:gsLst>
              <a:path path="shape">
                <a:fillToRect l="50000" t="49999" r="49999" b="50000"/>
              </a:path>
            </a:gradFill>
            <a:ln w="3175" cap="flat">
              <a:noFill/>
              <a:miter lim="400000"/>
            </a:ln>
            <a:effectLst>
              <a:outerShdw blurRad="101600" dir="5400000" rotWithShape="0">
                <a:srgbClr val="0096FF"/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41" name="Oval"/>
            <p:cNvSpPr/>
            <p:nvPr/>
          </p:nvSpPr>
          <p:spPr>
            <a:xfrm>
              <a:off x="1794905" y="108830"/>
              <a:ext cx="706951" cy="278122"/>
            </a:xfrm>
            <a:prstGeom prst="ellipse">
              <a:avLst/>
            </a:prstGeom>
            <a:gradFill flip="none" rotWithShape="1">
              <a:gsLst>
                <a:gs pos="0">
                  <a:srgbClr val="76D6FF">
                    <a:alpha val="55610"/>
                  </a:srgbClr>
                </a:gs>
                <a:gs pos="69113">
                  <a:srgbClr val="0096FF">
                    <a:alpha val="55610"/>
                  </a:srgbClr>
                </a:gs>
                <a:gs pos="100000">
                  <a:srgbClr val="0096FF">
                    <a:alpha val="55610"/>
                  </a:srgbClr>
                </a:gs>
              </a:gsLst>
              <a:path path="shape">
                <a:fillToRect l="50000" t="49999" r="49999" b="50000"/>
              </a:path>
            </a:gradFill>
            <a:ln w="3175" cap="flat">
              <a:noFill/>
              <a:miter lim="400000"/>
            </a:ln>
            <a:effectLst>
              <a:outerShdw blurRad="101600" dir="5400000" rotWithShape="0">
                <a:srgbClr val="0096FF"/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246" name="Group"/>
          <p:cNvGrpSpPr/>
          <p:nvPr/>
        </p:nvGrpSpPr>
        <p:grpSpPr>
          <a:xfrm>
            <a:off x="3513391" y="2044063"/>
            <a:ext cx="4620935" cy="4795403"/>
            <a:chOff x="0" y="0"/>
            <a:chExt cx="4620933" cy="4795402"/>
          </a:xfrm>
        </p:grpSpPr>
        <p:sp>
          <p:nvSpPr>
            <p:cNvPr id="243" name="Shape"/>
            <p:cNvSpPr/>
            <p:nvPr/>
          </p:nvSpPr>
          <p:spPr>
            <a:xfrm rot="2570585">
              <a:off x="1388166" y="-101527"/>
              <a:ext cx="1319425" cy="4600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10723" y="0"/>
                  </a:moveTo>
                  <a:lnTo>
                    <a:pt x="21600" y="15793"/>
                  </a:lnTo>
                  <a:cubicBezTo>
                    <a:pt x="21362" y="16213"/>
                    <a:pt x="20982" y="16617"/>
                    <a:pt x="20470" y="16996"/>
                  </a:cubicBezTo>
                  <a:cubicBezTo>
                    <a:pt x="18696" y="18311"/>
                    <a:pt x="15565" y="19208"/>
                    <a:pt x="12433" y="20039"/>
                  </a:cubicBezTo>
                  <a:cubicBezTo>
                    <a:pt x="10131" y="20649"/>
                    <a:pt x="7760" y="21245"/>
                    <a:pt x="5060" y="21464"/>
                  </a:cubicBezTo>
                  <a:cubicBezTo>
                    <a:pt x="3391" y="21600"/>
                    <a:pt x="1661" y="21585"/>
                    <a:pt x="0" y="21417"/>
                  </a:cubicBezTo>
                  <a:lnTo>
                    <a:pt x="1072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D6FF">
                    <a:alpha val="76945"/>
                  </a:srgbClr>
                </a:gs>
                <a:gs pos="100000">
                  <a:srgbClr val="00FDFF">
                    <a:alpha val="0"/>
                  </a:srgbClr>
                </a:gs>
              </a:gsLst>
              <a:path path="shape">
                <a:fillToRect l="50455" t="10724" r="49544" b="89275"/>
              </a:path>
            </a:gra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44" name="Shape"/>
            <p:cNvSpPr/>
            <p:nvPr/>
          </p:nvSpPr>
          <p:spPr>
            <a:xfrm rot="2234178">
              <a:off x="1917048" y="-112524"/>
              <a:ext cx="1319425" cy="502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10723" y="0"/>
                  </a:moveTo>
                  <a:lnTo>
                    <a:pt x="21600" y="15793"/>
                  </a:lnTo>
                  <a:cubicBezTo>
                    <a:pt x="21362" y="16213"/>
                    <a:pt x="20982" y="16617"/>
                    <a:pt x="20470" y="16996"/>
                  </a:cubicBezTo>
                  <a:cubicBezTo>
                    <a:pt x="18696" y="18311"/>
                    <a:pt x="15565" y="19208"/>
                    <a:pt x="12433" y="20039"/>
                  </a:cubicBezTo>
                  <a:cubicBezTo>
                    <a:pt x="10131" y="20649"/>
                    <a:pt x="7760" y="21245"/>
                    <a:pt x="5060" y="21464"/>
                  </a:cubicBezTo>
                  <a:cubicBezTo>
                    <a:pt x="3391" y="21600"/>
                    <a:pt x="1661" y="21585"/>
                    <a:pt x="0" y="21417"/>
                  </a:cubicBezTo>
                  <a:lnTo>
                    <a:pt x="1072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D6FF">
                    <a:alpha val="76945"/>
                  </a:srgbClr>
                </a:gs>
                <a:gs pos="100000">
                  <a:srgbClr val="00FDFF">
                    <a:alpha val="0"/>
                  </a:srgbClr>
                </a:gs>
              </a:gsLst>
              <a:path path="shape">
                <a:fillToRect l="50455" t="10724" r="49544" b="89275"/>
              </a:path>
            </a:gra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45" name="Shape"/>
            <p:cNvSpPr/>
            <p:nvPr/>
          </p:nvSpPr>
          <p:spPr>
            <a:xfrm rot="2026262">
              <a:off x="2816117" y="1096102"/>
              <a:ext cx="731327" cy="286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10723" y="0"/>
                  </a:moveTo>
                  <a:lnTo>
                    <a:pt x="21600" y="15793"/>
                  </a:lnTo>
                  <a:cubicBezTo>
                    <a:pt x="21362" y="16213"/>
                    <a:pt x="20982" y="16617"/>
                    <a:pt x="20470" y="16996"/>
                  </a:cubicBezTo>
                  <a:cubicBezTo>
                    <a:pt x="18696" y="18311"/>
                    <a:pt x="15565" y="19208"/>
                    <a:pt x="12433" y="20039"/>
                  </a:cubicBezTo>
                  <a:cubicBezTo>
                    <a:pt x="10131" y="20649"/>
                    <a:pt x="7760" y="21245"/>
                    <a:pt x="5060" y="21464"/>
                  </a:cubicBezTo>
                  <a:cubicBezTo>
                    <a:pt x="3391" y="21600"/>
                    <a:pt x="1661" y="21585"/>
                    <a:pt x="0" y="21417"/>
                  </a:cubicBezTo>
                  <a:lnTo>
                    <a:pt x="1072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D6FF">
                    <a:alpha val="76945"/>
                  </a:srgbClr>
                </a:gs>
                <a:gs pos="100000">
                  <a:srgbClr val="00FDFF">
                    <a:alpha val="0"/>
                  </a:srgbClr>
                </a:gs>
              </a:gsLst>
              <a:path path="shape">
                <a:fillToRect l="50455" t="10724" r="49544" b="89275"/>
              </a:path>
            </a:gra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247" name="Hadronic Show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noFill/>
            <a:miter lim="400000"/>
          </a:ln>
        </p:spPr>
        <p:txBody>
          <a:bodyPr lIns="35718" tIns="35718" rIns="35718" bIns="35718"/>
          <a:lstStyle/>
          <a:p>
            <a:r>
              <a:t>Hadronic Showers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4821" y="6692457"/>
            <a:ext cx="190086" cy="2811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t"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258" name="Group"/>
          <p:cNvGrpSpPr/>
          <p:nvPr/>
        </p:nvGrpSpPr>
        <p:grpSpPr>
          <a:xfrm>
            <a:off x="4218524" y="4985775"/>
            <a:ext cx="706952" cy="724258"/>
            <a:chOff x="0" y="0"/>
            <a:chExt cx="706950" cy="724257"/>
          </a:xfrm>
        </p:grpSpPr>
        <p:sp>
          <p:nvSpPr>
            <p:cNvPr id="249" name="Rectangle"/>
            <p:cNvSpPr/>
            <p:nvPr/>
          </p:nvSpPr>
          <p:spPr>
            <a:xfrm>
              <a:off x="199532" y="554527"/>
              <a:ext cx="101974" cy="150247"/>
            </a:xfrm>
            <a:prstGeom prst="rect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>
              <a:reflection endPos="40000" dir="5400000" sy="-100000" algn="bl" rotWithShape="0"/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256" name="Group"/>
            <p:cNvGrpSpPr/>
            <p:nvPr/>
          </p:nvGrpSpPr>
          <p:grpSpPr>
            <a:xfrm rot="2143680">
              <a:off x="101810" y="98878"/>
              <a:ext cx="503331" cy="510925"/>
              <a:chOff x="0" y="0"/>
              <a:chExt cx="503330" cy="510923"/>
            </a:xfrm>
          </p:grpSpPr>
          <p:sp>
            <p:nvSpPr>
              <p:cNvPr id="250" name="Shape"/>
              <p:cNvSpPr/>
              <p:nvPr/>
            </p:nvSpPr>
            <p:spPr>
              <a:xfrm rot="21600000">
                <a:off x="1378" y="316963"/>
                <a:ext cx="501214" cy="19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15" extrusionOk="0">
                    <a:moveTo>
                      <a:pt x="0" y="309"/>
                    </a:moveTo>
                    <a:cubicBezTo>
                      <a:pt x="3245" y="4795"/>
                      <a:pt x="6987" y="7149"/>
                      <a:pt x="10800" y="7103"/>
                    </a:cubicBezTo>
                    <a:cubicBezTo>
                      <a:pt x="14627" y="7056"/>
                      <a:pt x="18370" y="4594"/>
                      <a:pt x="21600" y="0"/>
                    </a:cubicBezTo>
                    <a:cubicBezTo>
                      <a:pt x="20718" y="8520"/>
                      <a:pt x="17843" y="15300"/>
                      <a:pt x="14089" y="17716"/>
                    </a:cubicBezTo>
                    <a:cubicBezTo>
                      <a:pt x="8053" y="21600"/>
                      <a:pt x="1751" y="13814"/>
                      <a:pt x="0" y="309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flat">
                <a:solidFill>
                  <a:srgbClr val="A9A9A9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51" name="Shape"/>
              <p:cNvSpPr/>
              <p:nvPr/>
            </p:nvSpPr>
            <p:spPr>
              <a:xfrm rot="21600000">
                <a:off x="-1" y="272321"/>
                <a:ext cx="503332" cy="119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28" extrusionOk="0">
                    <a:moveTo>
                      <a:pt x="0" y="8646"/>
                    </a:moveTo>
                    <a:cubicBezTo>
                      <a:pt x="3252" y="16868"/>
                      <a:pt x="6990" y="21189"/>
                      <a:pt x="10800" y="21127"/>
                    </a:cubicBezTo>
                    <a:cubicBezTo>
                      <a:pt x="14619" y="21064"/>
                      <a:pt x="18359" y="16600"/>
                      <a:pt x="21600" y="8233"/>
                    </a:cubicBezTo>
                    <a:cubicBezTo>
                      <a:pt x="19361" y="4880"/>
                      <a:pt x="17055" y="2542"/>
                      <a:pt x="14721" y="1222"/>
                    </a:cubicBezTo>
                    <a:cubicBezTo>
                      <a:pt x="12379" y="-102"/>
                      <a:pt x="10000" y="-411"/>
                      <a:pt x="7631" y="594"/>
                    </a:cubicBezTo>
                    <a:cubicBezTo>
                      <a:pt x="5005" y="1708"/>
                      <a:pt x="2434" y="4422"/>
                      <a:pt x="0" y="86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919191"/>
                  </a:gs>
                </a:gsLst>
                <a:path path="shape">
                  <a:fillToRect l="50000" t="91316" r="50000" b="8683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52" name="Line"/>
              <p:cNvSpPr/>
              <p:nvPr/>
            </p:nvSpPr>
            <p:spPr>
              <a:xfrm flipV="1">
                <a:off x="4342" y="39892"/>
                <a:ext cx="246708" cy="287662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53" name="Line"/>
              <p:cNvSpPr/>
              <p:nvPr/>
            </p:nvSpPr>
            <p:spPr>
              <a:xfrm flipH="1" flipV="1">
                <a:off x="277168" y="47069"/>
                <a:ext cx="216577" cy="270941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54" name="Rectangle"/>
              <p:cNvSpPr/>
              <p:nvPr/>
            </p:nvSpPr>
            <p:spPr>
              <a:xfrm rot="21600000">
                <a:off x="208577" y="-1"/>
                <a:ext cx="108690" cy="100045"/>
              </a:xfrm>
              <a:prstGeom prst="rect">
                <a:avLst/>
              </a:prstGeom>
              <a:solidFill>
                <a:srgbClr val="A6BBB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55" name="Line"/>
              <p:cNvSpPr/>
              <p:nvPr/>
            </p:nvSpPr>
            <p:spPr>
              <a:xfrm flipV="1">
                <a:off x="222556" y="70873"/>
                <a:ext cx="49969" cy="327357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257" name="Oval"/>
            <p:cNvSpPr/>
            <p:nvPr/>
          </p:nvSpPr>
          <p:spPr>
            <a:xfrm>
              <a:off x="192910" y="670789"/>
              <a:ext cx="115218" cy="53469"/>
            </a:xfrm>
            <a:prstGeom prst="ellipse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sp>
        <p:nvSpPr>
          <p:cNvPr id="259" name="≈10 km"/>
          <p:cNvSpPr txBox="1"/>
          <p:nvPr/>
        </p:nvSpPr>
        <p:spPr>
          <a:xfrm>
            <a:off x="7750211" y="3770641"/>
            <a:ext cx="871500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≈10 km</a:t>
            </a:r>
          </a:p>
        </p:txBody>
      </p:sp>
      <p:sp>
        <p:nvSpPr>
          <p:cNvPr id="260" name="Line"/>
          <p:cNvSpPr/>
          <p:nvPr/>
        </p:nvSpPr>
        <p:spPr>
          <a:xfrm flipV="1">
            <a:off x="8760377" y="2372430"/>
            <a:ext cx="1" cy="3283264"/>
          </a:xfrm>
          <a:prstGeom prst="line">
            <a:avLst/>
          </a:prstGeom>
          <a:ln w="25400">
            <a:solidFill>
              <a:srgbClr val="747676"/>
            </a:solidFill>
            <a:miter lim="400000"/>
            <a:headEnd type="stealth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1" name="Line"/>
          <p:cNvSpPr/>
          <p:nvPr/>
        </p:nvSpPr>
        <p:spPr>
          <a:xfrm flipH="1">
            <a:off x="4201672" y="6140767"/>
            <a:ext cx="2252178" cy="1"/>
          </a:xfrm>
          <a:prstGeom prst="line">
            <a:avLst/>
          </a:prstGeom>
          <a:ln w="25400">
            <a:solidFill>
              <a:srgbClr val="747676"/>
            </a:solidFill>
            <a:miter lim="400000"/>
            <a:headEnd type="stealth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5C5C5C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62" name="200 m"/>
          <p:cNvSpPr txBox="1"/>
          <p:nvPr/>
        </p:nvSpPr>
        <p:spPr>
          <a:xfrm>
            <a:off x="4933864" y="6139496"/>
            <a:ext cx="743752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 m</a:t>
            </a:r>
          </a:p>
        </p:txBody>
      </p:sp>
      <p:sp>
        <p:nvSpPr>
          <p:cNvPr id="263" name="Circle"/>
          <p:cNvSpPr/>
          <p:nvPr/>
        </p:nvSpPr>
        <p:spPr>
          <a:xfrm>
            <a:off x="3458611" y="1286192"/>
            <a:ext cx="2226778" cy="2226779"/>
          </a:xfrm>
          <a:prstGeom prst="ellipse">
            <a:avLst/>
          </a:prstGeom>
          <a:solidFill>
            <a:srgbClr val="676868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grpSp>
        <p:nvGrpSpPr>
          <p:cNvPr id="273" name="Group"/>
          <p:cNvGrpSpPr/>
          <p:nvPr/>
        </p:nvGrpSpPr>
        <p:grpSpPr>
          <a:xfrm>
            <a:off x="5108106" y="5197338"/>
            <a:ext cx="706952" cy="724259"/>
            <a:chOff x="0" y="0"/>
            <a:chExt cx="706950" cy="724257"/>
          </a:xfrm>
        </p:grpSpPr>
        <p:sp>
          <p:nvSpPr>
            <p:cNvPr id="264" name="Rectangle"/>
            <p:cNvSpPr/>
            <p:nvPr/>
          </p:nvSpPr>
          <p:spPr>
            <a:xfrm>
              <a:off x="199532" y="554527"/>
              <a:ext cx="101974" cy="150247"/>
            </a:xfrm>
            <a:prstGeom prst="rect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>
              <a:reflection endPos="40000" dir="5400000" sy="-100000" algn="bl" rotWithShape="0"/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271" name="Group"/>
            <p:cNvGrpSpPr/>
            <p:nvPr/>
          </p:nvGrpSpPr>
          <p:grpSpPr>
            <a:xfrm rot="2143680">
              <a:off x="101810" y="98878"/>
              <a:ext cx="503331" cy="510925"/>
              <a:chOff x="0" y="0"/>
              <a:chExt cx="503330" cy="510923"/>
            </a:xfrm>
          </p:grpSpPr>
          <p:sp>
            <p:nvSpPr>
              <p:cNvPr id="265" name="Shape"/>
              <p:cNvSpPr/>
              <p:nvPr/>
            </p:nvSpPr>
            <p:spPr>
              <a:xfrm rot="21600000">
                <a:off x="1378" y="316963"/>
                <a:ext cx="501214" cy="19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15" extrusionOk="0">
                    <a:moveTo>
                      <a:pt x="0" y="309"/>
                    </a:moveTo>
                    <a:cubicBezTo>
                      <a:pt x="3245" y="4795"/>
                      <a:pt x="6987" y="7149"/>
                      <a:pt x="10800" y="7103"/>
                    </a:cubicBezTo>
                    <a:cubicBezTo>
                      <a:pt x="14627" y="7056"/>
                      <a:pt x="18370" y="4594"/>
                      <a:pt x="21600" y="0"/>
                    </a:cubicBezTo>
                    <a:cubicBezTo>
                      <a:pt x="20718" y="8520"/>
                      <a:pt x="17843" y="15300"/>
                      <a:pt x="14089" y="17716"/>
                    </a:cubicBezTo>
                    <a:cubicBezTo>
                      <a:pt x="8053" y="21600"/>
                      <a:pt x="1751" y="13814"/>
                      <a:pt x="0" y="309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flat">
                <a:solidFill>
                  <a:srgbClr val="A9A9A9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66" name="Shape"/>
              <p:cNvSpPr/>
              <p:nvPr/>
            </p:nvSpPr>
            <p:spPr>
              <a:xfrm rot="21600000">
                <a:off x="-1" y="272321"/>
                <a:ext cx="503332" cy="119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28" extrusionOk="0">
                    <a:moveTo>
                      <a:pt x="0" y="8646"/>
                    </a:moveTo>
                    <a:cubicBezTo>
                      <a:pt x="3252" y="16868"/>
                      <a:pt x="6990" y="21189"/>
                      <a:pt x="10800" y="21127"/>
                    </a:cubicBezTo>
                    <a:cubicBezTo>
                      <a:pt x="14619" y="21064"/>
                      <a:pt x="18359" y="16600"/>
                      <a:pt x="21600" y="8233"/>
                    </a:cubicBezTo>
                    <a:cubicBezTo>
                      <a:pt x="19361" y="4880"/>
                      <a:pt x="17055" y="2542"/>
                      <a:pt x="14721" y="1222"/>
                    </a:cubicBezTo>
                    <a:cubicBezTo>
                      <a:pt x="12379" y="-102"/>
                      <a:pt x="10000" y="-411"/>
                      <a:pt x="7631" y="594"/>
                    </a:cubicBezTo>
                    <a:cubicBezTo>
                      <a:pt x="5005" y="1708"/>
                      <a:pt x="2434" y="4422"/>
                      <a:pt x="0" y="86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919191"/>
                  </a:gs>
                </a:gsLst>
                <a:path path="shape">
                  <a:fillToRect l="50000" t="91316" r="50000" b="8683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67" name="Line"/>
              <p:cNvSpPr/>
              <p:nvPr/>
            </p:nvSpPr>
            <p:spPr>
              <a:xfrm flipV="1">
                <a:off x="4342" y="39892"/>
                <a:ext cx="246708" cy="287662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68" name="Line"/>
              <p:cNvSpPr/>
              <p:nvPr/>
            </p:nvSpPr>
            <p:spPr>
              <a:xfrm flipH="1" flipV="1">
                <a:off x="277168" y="47069"/>
                <a:ext cx="216577" cy="270941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69" name="Rectangle"/>
              <p:cNvSpPr/>
              <p:nvPr/>
            </p:nvSpPr>
            <p:spPr>
              <a:xfrm rot="21600000">
                <a:off x="208577" y="-1"/>
                <a:ext cx="108690" cy="100045"/>
              </a:xfrm>
              <a:prstGeom prst="rect">
                <a:avLst/>
              </a:prstGeom>
              <a:solidFill>
                <a:srgbClr val="A6BBB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70" name="Line"/>
              <p:cNvSpPr/>
              <p:nvPr/>
            </p:nvSpPr>
            <p:spPr>
              <a:xfrm flipV="1">
                <a:off x="222556" y="70873"/>
                <a:ext cx="49969" cy="327357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272" name="Oval"/>
            <p:cNvSpPr/>
            <p:nvPr/>
          </p:nvSpPr>
          <p:spPr>
            <a:xfrm>
              <a:off x="192910" y="670789"/>
              <a:ext cx="115218" cy="53469"/>
            </a:xfrm>
            <a:prstGeom prst="ellipse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grpSp>
        <p:nvGrpSpPr>
          <p:cNvPr id="283" name="Group"/>
          <p:cNvGrpSpPr/>
          <p:nvPr/>
        </p:nvGrpSpPr>
        <p:grpSpPr>
          <a:xfrm>
            <a:off x="5446638" y="4770378"/>
            <a:ext cx="706951" cy="724259"/>
            <a:chOff x="0" y="0"/>
            <a:chExt cx="706950" cy="724257"/>
          </a:xfrm>
        </p:grpSpPr>
        <p:sp>
          <p:nvSpPr>
            <p:cNvPr id="274" name="Rectangle"/>
            <p:cNvSpPr/>
            <p:nvPr/>
          </p:nvSpPr>
          <p:spPr>
            <a:xfrm>
              <a:off x="199532" y="554527"/>
              <a:ext cx="101974" cy="150247"/>
            </a:xfrm>
            <a:prstGeom prst="rect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>
              <a:reflection endPos="40000" dir="5400000" sy="-100000" algn="bl" rotWithShape="0"/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grpSp>
          <p:nvGrpSpPr>
            <p:cNvPr id="281" name="Group"/>
            <p:cNvGrpSpPr/>
            <p:nvPr/>
          </p:nvGrpSpPr>
          <p:grpSpPr>
            <a:xfrm rot="2143680">
              <a:off x="101810" y="98878"/>
              <a:ext cx="503331" cy="510925"/>
              <a:chOff x="0" y="0"/>
              <a:chExt cx="503330" cy="510923"/>
            </a:xfrm>
          </p:grpSpPr>
          <p:sp>
            <p:nvSpPr>
              <p:cNvPr id="275" name="Shape"/>
              <p:cNvSpPr/>
              <p:nvPr/>
            </p:nvSpPr>
            <p:spPr>
              <a:xfrm rot="21600000">
                <a:off x="1378" y="316963"/>
                <a:ext cx="501214" cy="193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715" extrusionOk="0">
                    <a:moveTo>
                      <a:pt x="0" y="309"/>
                    </a:moveTo>
                    <a:cubicBezTo>
                      <a:pt x="3245" y="4795"/>
                      <a:pt x="6987" y="7149"/>
                      <a:pt x="10800" y="7103"/>
                    </a:cubicBezTo>
                    <a:cubicBezTo>
                      <a:pt x="14627" y="7056"/>
                      <a:pt x="18370" y="4594"/>
                      <a:pt x="21600" y="0"/>
                    </a:cubicBezTo>
                    <a:cubicBezTo>
                      <a:pt x="20718" y="8520"/>
                      <a:pt x="17843" y="15300"/>
                      <a:pt x="14089" y="17716"/>
                    </a:cubicBezTo>
                    <a:cubicBezTo>
                      <a:pt x="8053" y="21600"/>
                      <a:pt x="1751" y="13814"/>
                      <a:pt x="0" y="309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flat">
                <a:solidFill>
                  <a:srgbClr val="A9A9A9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76" name="Shape"/>
              <p:cNvSpPr/>
              <p:nvPr/>
            </p:nvSpPr>
            <p:spPr>
              <a:xfrm rot="21600000">
                <a:off x="-1" y="272321"/>
                <a:ext cx="503332" cy="119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28" extrusionOk="0">
                    <a:moveTo>
                      <a:pt x="0" y="8646"/>
                    </a:moveTo>
                    <a:cubicBezTo>
                      <a:pt x="3252" y="16868"/>
                      <a:pt x="6990" y="21189"/>
                      <a:pt x="10800" y="21127"/>
                    </a:cubicBezTo>
                    <a:cubicBezTo>
                      <a:pt x="14619" y="21064"/>
                      <a:pt x="18359" y="16600"/>
                      <a:pt x="21600" y="8233"/>
                    </a:cubicBezTo>
                    <a:cubicBezTo>
                      <a:pt x="19361" y="4880"/>
                      <a:pt x="17055" y="2542"/>
                      <a:pt x="14721" y="1222"/>
                    </a:cubicBezTo>
                    <a:cubicBezTo>
                      <a:pt x="12379" y="-102"/>
                      <a:pt x="10000" y="-411"/>
                      <a:pt x="7631" y="594"/>
                    </a:cubicBezTo>
                    <a:cubicBezTo>
                      <a:pt x="5005" y="1708"/>
                      <a:pt x="2434" y="4422"/>
                      <a:pt x="0" y="86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919191"/>
                  </a:gs>
                </a:gsLst>
                <a:path path="shape">
                  <a:fillToRect l="50000" t="91316" r="50000" b="8683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77" name="Line"/>
              <p:cNvSpPr/>
              <p:nvPr/>
            </p:nvSpPr>
            <p:spPr>
              <a:xfrm flipV="1">
                <a:off x="4342" y="39892"/>
                <a:ext cx="246708" cy="287662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78" name="Line"/>
              <p:cNvSpPr/>
              <p:nvPr/>
            </p:nvSpPr>
            <p:spPr>
              <a:xfrm flipH="1" flipV="1">
                <a:off x="277168" y="47069"/>
                <a:ext cx="216577" cy="270941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79" name="Rectangle"/>
              <p:cNvSpPr/>
              <p:nvPr/>
            </p:nvSpPr>
            <p:spPr>
              <a:xfrm rot="21600000">
                <a:off x="208577" y="-1"/>
                <a:ext cx="108690" cy="100045"/>
              </a:xfrm>
              <a:prstGeom prst="rect">
                <a:avLst/>
              </a:prstGeom>
              <a:solidFill>
                <a:srgbClr val="A6BBB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FFFFFF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280" name="Line"/>
              <p:cNvSpPr/>
              <p:nvPr/>
            </p:nvSpPr>
            <p:spPr>
              <a:xfrm flipV="1">
                <a:off x="222556" y="70873"/>
                <a:ext cx="49969" cy="327357"/>
              </a:xfrm>
              <a:prstGeom prst="line">
                <a:avLst/>
              </a:prstGeom>
              <a:noFill/>
              <a:ln w="254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  <p:sp>
          <p:nvSpPr>
            <p:cNvPr id="282" name="Oval"/>
            <p:cNvSpPr/>
            <p:nvPr/>
          </p:nvSpPr>
          <p:spPr>
            <a:xfrm>
              <a:off x="192910" y="670789"/>
              <a:ext cx="115218" cy="53469"/>
            </a:xfrm>
            <a:prstGeom prst="ellipse">
              <a:avLst/>
            </a:prstGeom>
            <a:solidFill>
              <a:srgbClr val="929292"/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FFFFFF"/>
                  </a:solidFill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</p:grpSp>
      <p:pic>
        <p:nvPicPr>
          <p:cNvPr id="284" name="crshower.pdf" descr="crshowe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860" y="1625045"/>
            <a:ext cx="3131453" cy="2476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hadronshower.png" descr="hadronshow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212645">
            <a:off x="6069944" y="162208"/>
            <a:ext cx="3178970" cy="4241603"/>
          </a:xfrm>
          <a:prstGeom prst="rect">
            <a:avLst/>
          </a:prstGeom>
          <a:ln w="12700">
            <a:miter lim="400000"/>
          </a:ln>
          <a:effectLst>
            <a:outerShdw blurRad="203200" dir="5400000" rotWithShape="0">
              <a:srgbClr val="76D6FF"/>
            </a:outerShdw>
          </a:effectLst>
        </p:spPr>
      </p:pic>
      <p:grpSp>
        <p:nvGrpSpPr>
          <p:cNvPr id="314" name="Group"/>
          <p:cNvGrpSpPr/>
          <p:nvPr/>
        </p:nvGrpSpPr>
        <p:grpSpPr>
          <a:xfrm>
            <a:off x="3618118" y="1335860"/>
            <a:ext cx="2362859" cy="1894299"/>
            <a:chOff x="0" y="0"/>
            <a:chExt cx="2362858" cy="1894297"/>
          </a:xfrm>
        </p:grpSpPr>
        <p:grpSp>
          <p:nvGrpSpPr>
            <p:cNvPr id="309" name="Group"/>
            <p:cNvGrpSpPr/>
            <p:nvPr/>
          </p:nvGrpSpPr>
          <p:grpSpPr>
            <a:xfrm>
              <a:off x="329224" y="400761"/>
              <a:ext cx="1714203" cy="1367889"/>
              <a:chOff x="0" y="0"/>
              <a:chExt cx="1714201" cy="1367888"/>
            </a:xfrm>
          </p:grpSpPr>
          <p:grpSp>
            <p:nvGrpSpPr>
              <p:cNvPr id="289" name="Group"/>
              <p:cNvGrpSpPr/>
              <p:nvPr/>
            </p:nvGrpSpPr>
            <p:grpSpPr>
              <a:xfrm rot="20082567">
                <a:off x="108254" y="106970"/>
                <a:ext cx="619064" cy="645691"/>
                <a:chOff x="0" y="0"/>
                <a:chExt cx="619063" cy="645689"/>
              </a:xfrm>
            </p:grpSpPr>
            <p:sp>
              <p:nvSpPr>
                <p:cNvPr id="286" name="Oval"/>
                <p:cNvSpPr/>
                <p:nvPr/>
              </p:nvSpPr>
              <p:spPr>
                <a:xfrm rot="2357520">
                  <a:off x="132164" y="50826"/>
                  <a:ext cx="354736" cy="544037"/>
                </a:xfrm>
                <a:prstGeom prst="ellipse">
                  <a:avLst/>
                </a:prstGeom>
                <a:solidFill>
                  <a:srgbClr val="6FB1EC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FFFFFF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87" name="Oval"/>
                <p:cNvSpPr/>
                <p:nvPr/>
              </p:nvSpPr>
              <p:spPr>
                <a:xfrm rot="2357520">
                  <a:off x="115425" y="173229"/>
                  <a:ext cx="298169" cy="347167"/>
                </a:xfrm>
                <a:prstGeom prst="ellipse">
                  <a:avLst/>
                </a:prstGeom>
                <a:solidFill>
                  <a:srgbClr val="6EDD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FFFFFF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  <p:sp>
              <p:nvSpPr>
                <p:cNvPr id="288" name="Oval"/>
                <p:cNvSpPr/>
                <p:nvPr/>
              </p:nvSpPr>
              <p:spPr>
                <a:xfrm rot="2357520">
                  <a:off x="139974" y="216716"/>
                  <a:ext cx="200690" cy="220604"/>
                </a:xfrm>
                <a:prstGeom prst="ellipse">
                  <a:avLst/>
                </a:prstGeom>
                <a:solidFill>
                  <a:srgbClr val="C0E6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410765">
                    <a:defRPr sz="1600">
                      <a:solidFill>
                        <a:srgbClr val="FFFFFF"/>
                      </a:solidFill>
                      <a:latin typeface="DIN Alternate"/>
                      <a:ea typeface="DIN Alternate"/>
                      <a:cs typeface="DIN Alternate"/>
                      <a:sym typeface="DIN Alternate"/>
                    </a:defRPr>
                  </a:pPr>
                  <a:endParaRPr/>
                </a:p>
              </p:txBody>
            </p:sp>
          </p:grpSp>
          <p:grpSp>
            <p:nvGrpSpPr>
              <p:cNvPr id="308" name="Group"/>
              <p:cNvGrpSpPr/>
              <p:nvPr/>
            </p:nvGrpSpPr>
            <p:grpSpPr>
              <a:xfrm>
                <a:off x="194800" y="0"/>
                <a:ext cx="1519402" cy="1367889"/>
                <a:chOff x="0" y="0"/>
                <a:chExt cx="1519401" cy="1367888"/>
              </a:xfrm>
            </p:grpSpPr>
            <p:grpSp>
              <p:nvGrpSpPr>
                <p:cNvPr id="293" name="Group"/>
                <p:cNvGrpSpPr/>
                <p:nvPr/>
              </p:nvGrpSpPr>
              <p:grpSpPr>
                <a:xfrm rot="3240994">
                  <a:off x="766762" y="117312"/>
                  <a:ext cx="619064" cy="645690"/>
                  <a:chOff x="0" y="0"/>
                  <a:chExt cx="619063" cy="645689"/>
                </a:xfrm>
              </p:grpSpPr>
              <p:sp>
                <p:nvSpPr>
                  <p:cNvPr id="290" name="Oval"/>
                  <p:cNvSpPr/>
                  <p:nvPr/>
                </p:nvSpPr>
                <p:spPr>
                  <a:xfrm rot="2357520">
                    <a:off x="132164" y="50826"/>
                    <a:ext cx="354736" cy="544037"/>
                  </a:xfrm>
                  <a:prstGeom prst="ellipse">
                    <a:avLst/>
                  </a:prstGeom>
                  <a:solidFill>
                    <a:srgbClr val="6FB1EC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291" name="Oval"/>
                  <p:cNvSpPr/>
                  <p:nvPr/>
                </p:nvSpPr>
                <p:spPr>
                  <a:xfrm rot="2357520">
                    <a:off x="115425" y="173229"/>
                    <a:ext cx="298169" cy="347167"/>
                  </a:xfrm>
                  <a:prstGeom prst="ellipse">
                    <a:avLst/>
                  </a:prstGeom>
                  <a:solidFill>
                    <a:srgbClr val="6EDDFF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292" name="Oval"/>
                  <p:cNvSpPr/>
                  <p:nvPr/>
                </p:nvSpPr>
                <p:spPr>
                  <a:xfrm rot="2357520">
                    <a:off x="139974" y="216716"/>
                    <a:ext cx="200690" cy="220604"/>
                  </a:xfrm>
                  <a:prstGeom prst="ellipse">
                    <a:avLst/>
                  </a:prstGeom>
                  <a:solidFill>
                    <a:srgbClr val="C0E6FF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297" name="Group"/>
                <p:cNvGrpSpPr/>
                <p:nvPr/>
              </p:nvGrpSpPr>
              <p:grpSpPr>
                <a:xfrm rot="4939565">
                  <a:off x="310859" y="695173"/>
                  <a:ext cx="619064" cy="645691"/>
                  <a:chOff x="0" y="0"/>
                  <a:chExt cx="619063" cy="645689"/>
                </a:xfrm>
              </p:grpSpPr>
              <p:sp>
                <p:nvSpPr>
                  <p:cNvPr id="294" name="Oval"/>
                  <p:cNvSpPr/>
                  <p:nvPr/>
                </p:nvSpPr>
                <p:spPr>
                  <a:xfrm rot="2357520">
                    <a:off x="132164" y="50826"/>
                    <a:ext cx="354736" cy="544037"/>
                  </a:xfrm>
                  <a:prstGeom prst="ellipse">
                    <a:avLst/>
                  </a:prstGeom>
                  <a:solidFill>
                    <a:srgbClr val="6FB1EC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295" name="Oval"/>
                  <p:cNvSpPr/>
                  <p:nvPr/>
                </p:nvSpPr>
                <p:spPr>
                  <a:xfrm rot="2357520">
                    <a:off x="115425" y="173229"/>
                    <a:ext cx="298169" cy="347167"/>
                  </a:xfrm>
                  <a:prstGeom prst="ellipse">
                    <a:avLst/>
                  </a:prstGeom>
                  <a:solidFill>
                    <a:srgbClr val="6EDDFF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296" name="Oval"/>
                  <p:cNvSpPr/>
                  <p:nvPr/>
                </p:nvSpPr>
                <p:spPr>
                  <a:xfrm rot="2357520">
                    <a:off x="139974" y="216716"/>
                    <a:ext cx="200690" cy="220604"/>
                  </a:xfrm>
                  <a:prstGeom prst="ellipse">
                    <a:avLst/>
                  </a:prstGeom>
                  <a:solidFill>
                    <a:srgbClr val="C0E6FF"/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07" name="Group"/>
                <p:cNvGrpSpPr/>
                <p:nvPr/>
              </p:nvGrpSpPr>
              <p:grpSpPr>
                <a:xfrm>
                  <a:off x="0" y="179744"/>
                  <a:ext cx="1088641" cy="987977"/>
                  <a:chOff x="0" y="0"/>
                  <a:chExt cx="1088640" cy="987975"/>
                </a:xfrm>
              </p:grpSpPr>
              <p:sp>
                <p:nvSpPr>
                  <p:cNvPr id="298" name="Oval"/>
                  <p:cNvSpPr/>
                  <p:nvPr/>
                </p:nvSpPr>
                <p:spPr>
                  <a:xfrm rot="7297084">
                    <a:off x="388966" y="810774"/>
                    <a:ext cx="111126" cy="170426"/>
                  </a:xfrm>
                  <a:prstGeom prst="ellipse">
                    <a:avLst/>
                  </a:prstGeom>
                  <a:solidFill>
                    <a:srgbClr val="6FB1EC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299" name="Oval"/>
                  <p:cNvSpPr/>
                  <p:nvPr/>
                </p:nvSpPr>
                <p:spPr>
                  <a:xfrm rot="7297084">
                    <a:off x="388502" y="828635"/>
                    <a:ext cx="93406" cy="108755"/>
                  </a:xfrm>
                  <a:prstGeom prst="ellipse">
                    <a:avLst/>
                  </a:prstGeom>
                  <a:solidFill>
                    <a:srgbClr val="6EDDFF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300" name="Circle"/>
                  <p:cNvSpPr/>
                  <p:nvPr/>
                </p:nvSpPr>
                <p:spPr>
                  <a:xfrm rot="7297084">
                    <a:off x="408904" y="840121"/>
                    <a:ext cx="62869" cy="69107"/>
                  </a:xfrm>
                  <a:prstGeom prst="ellipse">
                    <a:avLst/>
                  </a:prstGeom>
                  <a:solidFill>
                    <a:srgbClr val="C0E6FF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301" name="Oval"/>
                  <p:cNvSpPr/>
                  <p:nvPr/>
                </p:nvSpPr>
                <p:spPr>
                  <a:xfrm rot="3274384">
                    <a:off x="931434" y="9457"/>
                    <a:ext cx="111126" cy="170426"/>
                  </a:xfrm>
                  <a:prstGeom prst="ellipse">
                    <a:avLst/>
                  </a:prstGeom>
                  <a:solidFill>
                    <a:srgbClr val="6FB1EC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302" name="Oval"/>
                  <p:cNvSpPr/>
                  <p:nvPr/>
                </p:nvSpPr>
                <p:spPr>
                  <a:xfrm rot="3274384">
                    <a:off x="924710" y="43818"/>
                    <a:ext cx="93406" cy="108755"/>
                  </a:xfrm>
                  <a:prstGeom prst="ellipse">
                    <a:avLst/>
                  </a:prstGeom>
                  <a:solidFill>
                    <a:srgbClr val="6EDDFF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303" name="Circle"/>
                  <p:cNvSpPr/>
                  <p:nvPr/>
                </p:nvSpPr>
                <p:spPr>
                  <a:xfrm rot="3274384">
                    <a:off x="934303" y="55663"/>
                    <a:ext cx="62869" cy="69107"/>
                  </a:xfrm>
                  <a:prstGeom prst="ellipse">
                    <a:avLst/>
                  </a:prstGeom>
                  <a:solidFill>
                    <a:srgbClr val="C0E6FF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304" name="Oval"/>
                  <p:cNvSpPr/>
                  <p:nvPr/>
                </p:nvSpPr>
                <p:spPr>
                  <a:xfrm rot="2326522">
                    <a:off x="41120" y="16078"/>
                    <a:ext cx="111126" cy="170426"/>
                  </a:xfrm>
                  <a:prstGeom prst="ellipse">
                    <a:avLst/>
                  </a:prstGeom>
                  <a:solidFill>
                    <a:srgbClr val="6FB1EC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305" name="Oval"/>
                  <p:cNvSpPr/>
                  <p:nvPr/>
                </p:nvSpPr>
                <p:spPr>
                  <a:xfrm rot="2326522">
                    <a:off x="35945" y="54549"/>
                    <a:ext cx="93405" cy="108754"/>
                  </a:xfrm>
                  <a:prstGeom prst="ellipse">
                    <a:avLst/>
                  </a:prstGeom>
                  <a:solidFill>
                    <a:srgbClr val="6EDDFF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  <p:sp>
                <p:nvSpPr>
                  <p:cNvPr id="306" name="Circle"/>
                  <p:cNvSpPr/>
                  <p:nvPr/>
                </p:nvSpPr>
                <p:spPr>
                  <a:xfrm rot="2326522">
                    <a:off x="43579" y="68240"/>
                    <a:ext cx="62869" cy="69108"/>
                  </a:xfrm>
                  <a:prstGeom prst="ellipse">
                    <a:avLst/>
                  </a:prstGeom>
                  <a:solidFill>
                    <a:srgbClr val="C0E6FF">
                      <a:alpha val="49393"/>
                    </a:srgbClr>
                  </a:solidFill>
                  <a:ln w="3175" cap="flat">
                    <a:noFill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 algn="ctr" defTabSz="410765">
                      <a:defRPr sz="1600">
                        <a:solidFill>
                          <a:srgbClr val="FFFFFF"/>
                        </a:solidFill>
                        <a:latin typeface="DIN Alternate"/>
                        <a:ea typeface="DIN Alternate"/>
                        <a:cs typeface="DIN Alternate"/>
                        <a:sym typeface="DIN Alternate"/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313" name="Group"/>
            <p:cNvGrpSpPr/>
            <p:nvPr/>
          </p:nvGrpSpPr>
          <p:grpSpPr>
            <a:xfrm>
              <a:off x="-1" y="0"/>
              <a:ext cx="2362860" cy="1894298"/>
              <a:chOff x="0" y="0"/>
              <a:chExt cx="2362858" cy="1894297"/>
            </a:xfrm>
          </p:grpSpPr>
          <p:sp>
            <p:nvSpPr>
              <p:cNvPr id="310" name="Line"/>
              <p:cNvSpPr/>
              <p:nvPr/>
            </p:nvSpPr>
            <p:spPr>
              <a:xfrm flipV="1">
                <a:off x="419991" y="0"/>
                <a:ext cx="654040" cy="1894298"/>
              </a:xfrm>
              <a:prstGeom prst="line">
                <a:avLst/>
              </a:prstGeom>
              <a:noFill/>
              <a:ln w="38100" cap="flat">
                <a:solidFill>
                  <a:srgbClr val="EBEBEB">
                    <a:alpha val="7008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311" name="Line"/>
              <p:cNvSpPr/>
              <p:nvPr/>
            </p:nvSpPr>
            <p:spPr>
              <a:xfrm flipH="1" flipV="1">
                <a:off x="-1" y="568986"/>
                <a:ext cx="1634933" cy="1223283"/>
              </a:xfrm>
              <a:prstGeom prst="line">
                <a:avLst/>
              </a:prstGeom>
              <a:noFill/>
              <a:ln w="38100" cap="flat">
                <a:solidFill>
                  <a:srgbClr val="EBEBEB">
                    <a:alpha val="7008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  <p:sp>
            <p:nvSpPr>
              <p:cNvPr id="312" name="Line"/>
              <p:cNvSpPr/>
              <p:nvPr/>
            </p:nvSpPr>
            <p:spPr>
              <a:xfrm>
                <a:off x="44568" y="774565"/>
                <a:ext cx="2318291" cy="112023"/>
              </a:xfrm>
              <a:prstGeom prst="line">
                <a:avLst/>
              </a:prstGeom>
              <a:noFill/>
              <a:ln w="38100" cap="flat">
                <a:solidFill>
                  <a:srgbClr val="EBEBEB">
                    <a:alpha val="7008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600">
                    <a:solidFill>
                      <a:srgbClr val="5C5C5C"/>
                    </a:solidFill>
                    <a:latin typeface="DIN Alternate"/>
                    <a:ea typeface="DIN Alternate"/>
                    <a:cs typeface="DIN Alternate"/>
                    <a:sym typeface="DIN Alternate"/>
                  </a:defRPr>
                </a:pPr>
                <a:endParaRPr/>
              </a:p>
            </p:txBody>
          </p:sp>
        </p:grpSp>
      </p:grpSp>
      <p:sp>
        <p:nvSpPr>
          <p:cNvPr id="315" name="EM sub-showers"/>
          <p:cNvSpPr txBox="1"/>
          <p:nvPr/>
        </p:nvSpPr>
        <p:spPr>
          <a:xfrm>
            <a:off x="279860" y="4592625"/>
            <a:ext cx="1932552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EM sub-showers</a:t>
            </a:r>
          </a:p>
        </p:txBody>
      </p:sp>
      <p:sp>
        <p:nvSpPr>
          <p:cNvPr id="316" name="cosmic ray"/>
          <p:cNvSpPr txBox="1"/>
          <p:nvPr/>
        </p:nvSpPr>
        <p:spPr>
          <a:xfrm>
            <a:off x="8164996" y="1323574"/>
            <a:ext cx="1190763" cy="59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cosmic ray</a:t>
            </a:r>
          </a:p>
        </p:txBody>
      </p:sp>
      <p:sp>
        <p:nvSpPr>
          <p:cNvPr id="317" name="cosmic ray"/>
          <p:cNvSpPr txBox="1"/>
          <p:nvPr/>
        </p:nvSpPr>
        <p:spPr>
          <a:xfrm>
            <a:off x="751933" y="1314049"/>
            <a:ext cx="1301568" cy="33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900"/>
              </a:spcBef>
              <a:defRPr b="1" i="1" spc="18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cosmic ray</a:t>
            </a:r>
          </a:p>
        </p:txBody>
      </p:sp>
      <p:sp>
        <p:nvSpPr>
          <p:cNvPr id="318" name="Line"/>
          <p:cNvSpPr/>
          <p:nvPr/>
        </p:nvSpPr>
        <p:spPr>
          <a:xfrm flipH="1" flipV="1">
            <a:off x="3534767" y="2766913"/>
            <a:ext cx="1147614" cy="2432249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9" name="Line"/>
          <p:cNvSpPr/>
          <p:nvPr/>
        </p:nvSpPr>
        <p:spPr>
          <a:xfrm flipV="1">
            <a:off x="4730204" y="2390229"/>
            <a:ext cx="986037" cy="2838798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0" name="Line"/>
          <p:cNvSpPr/>
          <p:nvPr/>
        </p:nvSpPr>
        <p:spPr>
          <a:xfrm flipH="1" flipV="1">
            <a:off x="3547615" y="2853035"/>
            <a:ext cx="2024262" cy="251142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1" name="Line"/>
          <p:cNvSpPr/>
          <p:nvPr/>
        </p:nvSpPr>
        <p:spPr>
          <a:xfrm flipV="1">
            <a:off x="5641728" y="2464444"/>
            <a:ext cx="50055" cy="291904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2" name="Line"/>
          <p:cNvSpPr/>
          <p:nvPr/>
        </p:nvSpPr>
        <p:spPr>
          <a:xfrm flipH="1" flipV="1">
            <a:off x="3624262" y="2923728"/>
            <a:ext cx="2257972" cy="2078435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3" name="Line"/>
          <p:cNvSpPr/>
          <p:nvPr/>
        </p:nvSpPr>
        <p:spPr>
          <a:xfrm flipH="1" flipV="1">
            <a:off x="5672584" y="2453431"/>
            <a:ext cx="272259" cy="248724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99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2" animBg="1" advAuto="0"/>
      <p:bldP spid="285" grpId="1" animBg="1" advAuto="0"/>
      <p:bldP spid="314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154"/>
          <p:cNvSpPr txBox="1">
            <a:spLocks noGrp="1"/>
          </p:cNvSpPr>
          <p:nvPr>
            <p:ph type="body" idx="1"/>
          </p:nvPr>
        </p:nvSpPr>
        <p:spPr>
          <a:xfrm>
            <a:off x="706959" y="951804"/>
            <a:ext cx="7730082" cy="5324515"/>
          </a:xfrm>
          <a:prstGeom prst="rect">
            <a:avLst/>
          </a:prstGeom>
        </p:spPr>
        <p:txBody>
          <a:bodyPr/>
          <a:lstStyle/>
          <a:p>
            <a:pPr marL="308863" indent="-308863" defTabSz="347472">
              <a:spcBef>
                <a:spcPts val="400"/>
              </a:spcBef>
              <a:defRPr sz="2128"/>
            </a:pPr>
            <a:r>
              <a:rPr dirty="0"/>
              <a:t>Try to improve </a:t>
            </a:r>
            <a:r>
              <a:rPr i="1" dirty="0"/>
              <a:t>shower image denoising</a:t>
            </a:r>
            <a:r>
              <a:rPr dirty="0"/>
              <a:t> before reconstruction</a:t>
            </a:r>
          </a:p>
          <a:p>
            <a:pPr marL="600836" lvl="1" indent="-253364" defTabSz="347472">
              <a:spcBef>
                <a:spcPts val="400"/>
              </a:spcBef>
              <a:defRPr sz="2128"/>
            </a:pPr>
            <a:r>
              <a:rPr dirty="0"/>
              <a:t>Improve methods to remove instrumental and night sky noise</a:t>
            </a:r>
          </a:p>
          <a:p>
            <a:pPr marL="948308" lvl="2" indent="-253364" defTabSz="347472">
              <a:spcBef>
                <a:spcPts val="400"/>
              </a:spcBef>
              <a:buSzPct val="100000"/>
              <a:buChar char="✴"/>
              <a:defRPr sz="2128"/>
            </a:pPr>
            <a:r>
              <a:rPr dirty="0"/>
              <a:t>Keep more signal </a:t>
            </a:r>
          </a:p>
          <a:p>
            <a:pPr marL="948308" lvl="2" indent="-253364" defTabSz="347472">
              <a:spcBef>
                <a:spcPts val="400"/>
              </a:spcBef>
              <a:buSzPct val="100000"/>
              <a:buChar char="✴"/>
              <a:defRPr sz="2128"/>
            </a:pPr>
            <a:r>
              <a:rPr dirty="0"/>
              <a:t>Reduce threshold</a:t>
            </a:r>
          </a:p>
          <a:p>
            <a:pPr marL="948308" lvl="2" indent="-253364" defTabSz="347472">
              <a:spcBef>
                <a:spcPts val="400"/>
              </a:spcBef>
              <a:buSzPct val="100000"/>
              <a:buChar char="✴"/>
              <a:defRPr sz="2128"/>
            </a:pPr>
            <a:endParaRPr dirty="0"/>
          </a:p>
          <a:p>
            <a:pPr marL="308863" indent="-308863" defTabSz="347472">
              <a:spcBef>
                <a:spcPts val="400"/>
              </a:spcBef>
              <a:defRPr sz="2128"/>
            </a:pPr>
            <a:r>
              <a:rPr dirty="0"/>
              <a:t>Improve  full data analysis pipeline from raw to science data! </a:t>
            </a:r>
            <a:br>
              <a:rPr dirty="0"/>
            </a:br>
            <a:r>
              <a:rPr dirty="0"/>
              <a:t>(large effort, lead by this team)</a:t>
            </a:r>
          </a:p>
          <a:p>
            <a:pPr marL="600836" lvl="1" indent="-253364" defTabSz="347472">
              <a:spcBef>
                <a:spcPts val="400"/>
              </a:spcBef>
              <a:defRPr sz="2128"/>
            </a:pPr>
            <a:r>
              <a:rPr lang="en-US" dirty="0" smtClean="0"/>
              <a:t>F</a:t>
            </a:r>
            <a:r>
              <a:rPr dirty="0" smtClean="0"/>
              <a:t>ull </a:t>
            </a:r>
            <a:r>
              <a:rPr dirty="0"/>
              <a:t>python-based reconstruction chain to from raw data to </a:t>
            </a:r>
            <a:r>
              <a:rPr b="1" dirty="0"/>
              <a:t>sensitivity curve</a:t>
            </a:r>
          </a:p>
          <a:p>
            <a:pPr marL="600836" lvl="1" indent="-253364" defTabSz="347472">
              <a:spcBef>
                <a:spcPts val="400"/>
              </a:spcBef>
              <a:defRPr sz="2128"/>
            </a:pPr>
            <a:r>
              <a:rPr lang="en-US" dirty="0" smtClean="0"/>
              <a:t>W</a:t>
            </a:r>
            <a:r>
              <a:rPr dirty="0" smtClean="0"/>
              <a:t>ill </a:t>
            </a:r>
            <a:r>
              <a:rPr dirty="0"/>
              <a:t>be basis for CTA data processing pipeline (with UnivEarths attribution)</a:t>
            </a:r>
          </a:p>
          <a:p>
            <a:pPr marL="600836" lvl="1" indent="-253364" defTabSz="347472">
              <a:spcBef>
                <a:spcPts val="400"/>
              </a:spcBef>
              <a:defRPr sz="2128" b="1"/>
            </a:pPr>
            <a:r>
              <a:rPr i="1" dirty="0"/>
              <a:t>Must analyze PBs of monte-carlo shower simulations to produce a sensitivity curve </a:t>
            </a:r>
          </a:p>
          <a:p>
            <a:pPr marL="948308" lvl="2" indent="-253364" defTabSz="347472">
              <a:spcBef>
                <a:spcPts val="400"/>
              </a:spcBef>
              <a:buSzPct val="100000"/>
              <a:buChar char="✴"/>
              <a:defRPr sz="2128" b="1"/>
            </a:pPr>
            <a:r>
              <a:rPr lang="en-US" dirty="0" smtClean="0"/>
              <a:t>S</a:t>
            </a:r>
            <a:r>
              <a:rPr dirty="0" smtClean="0"/>
              <a:t>imulated </a:t>
            </a:r>
            <a:r>
              <a:rPr dirty="0"/>
              <a:t>gamma-rays, protons, electrons</a:t>
            </a:r>
          </a:p>
        </p:txBody>
      </p:sp>
      <p:sp>
        <p:nvSpPr>
          <p:cNvPr id="328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Subject</a:t>
            </a:r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4821" y="6541904"/>
            <a:ext cx="210086" cy="301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nivEarthS_Modèle PPT">
  <a:themeElements>
    <a:clrScheme name="UnivEarthS_Modèle PP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UnivEarthS_Modèle PP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UnivEarthS_Modèle PP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nivEarthS_Modèle PPT">
  <a:themeElements>
    <a:clrScheme name="UnivEarthS_Modèle PP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UnivEarthS_Modèle PP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UnivEarthS_Modèle PP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2935</Words>
  <Application>Microsoft Macintosh PowerPoint</Application>
  <PresentationFormat>Présentation à l'écran (4:3)</PresentationFormat>
  <Paragraphs>544</Paragraphs>
  <Slides>45</Slides>
  <Notes>26</Notes>
  <HiddenSlides>1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UnivEarthS_Modèle PPT</vt:lpstr>
      <vt:lpstr> </vt:lpstr>
      <vt:lpstr>Project Context:  group development</vt:lpstr>
      <vt:lpstr>Cross-pollination</vt:lpstr>
      <vt:lpstr>Observatories</vt:lpstr>
      <vt:lpstr>Astronomy at &gt;100 GeV - 100 TeV</vt:lpstr>
      <vt:lpstr>Electromagnetic Showers</vt:lpstr>
      <vt:lpstr>Electromagnetic Showers</vt:lpstr>
      <vt:lpstr>Hadronic Showers</vt:lpstr>
      <vt:lpstr>Subject</vt:lpstr>
      <vt:lpstr>Challenges</vt:lpstr>
      <vt:lpstr>Standard image denoising</vt:lpstr>
      <vt:lpstr>Standard Image Denoising</vt:lpstr>
      <vt:lpstr>Wavelet filtering of Cherenkov Images</vt:lpstr>
      <vt:lpstr>Wavelet filtering of Cherenkov Images</vt:lpstr>
      <vt:lpstr>Présentation PowerPoint</vt:lpstr>
      <vt:lpstr>Low-level Metrics</vt:lpstr>
      <vt:lpstr>Shower axis reconstruction SST-1M (gamma)</vt:lpstr>
      <vt:lpstr>Optimization of Parameters</vt:lpstr>
      <vt:lpstr>High-level metrics</vt:lpstr>
      <vt:lpstr>Présentation PowerPoint</vt:lpstr>
      <vt:lpstr>Results from Full Reconstruction</vt:lpstr>
      <vt:lpstr>Présentation PowerPoint</vt:lpstr>
      <vt:lpstr>What could be done with 6 months?</vt:lpstr>
      <vt:lpstr>Short term publications</vt:lpstr>
      <vt:lpstr>Summary</vt:lpstr>
      <vt:lpstr>Thank you</vt:lpstr>
      <vt:lpstr>Supplemental Info</vt:lpstr>
      <vt:lpstr>PROJECT MANAGEMENT: The Team</vt:lpstr>
      <vt:lpstr>Cleaning procedure: general idea with Fourier Transform </vt:lpstr>
      <vt:lpstr>Cleaning procedure: general idea with Wavelet Transform</vt:lpstr>
      <vt:lpstr>Wavelet transform on images</vt:lpstr>
      <vt:lpstr>Wavelet Filtering</vt:lpstr>
      <vt:lpstr>Final Data Products:  Sky Maps and Spectra</vt:lpstr>
      <vt:lpstr>Results from Full Reconstruction</vt:lpstr>
      <vt:lpstr>Présentation PowerPoint</vt:lpstr>
      <vt:lpstr>PROJECT: Focus on two aspects for Cherenkov Telescopes</vt:lpstr>
      <vt:lpstr>Cherenkov Image Cleaning</vt:lpstr>
      <vt:lpstr>Treating Hexagonal Images</vt:lpstr>
      <vt:lpstr>Treating Edge Effects</vt:lpstr>
      <vt:lpstr>Shower axis reconstruction SST-1M (gamma)</vt:lpstr>
      <vt:lpstr>Shower axis reconstruction SST-1M (gamma)</vt:lpstr>
      <vt:lpstr>Shower axis reconstruction ASTRI (gamma)</vt:lpstr>
      <vt:lpstr>Shower axis reconstruction FlashCam (gamma)</vt:lpstr>
      <vt:lpstr>Shower axis reconstruction NectarCam (gamma)</vt:lpstr>
      <vt:lpstr>Shower axis reconstruction LSTCam (gamma)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Jérémie Decock</cp:lastModifiedBy>
  <cp:revision>35</cp:revision>
  <dcterms:modified xsi:type="dcterms:W3CDTF">2017-11-08T17:51:33Z</dcterms:modified>
</cp:coreProperties>
</file>